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3378" r:id="rId3"/>
    <p:sldId id="265" r:id="rId4"/>
    <p:sldId id="266" r:id="rId5"/>
    <p:sldId id="404" r:id="rId6"/>
    <p:sldId id="3377" r:id="rId7"/>
    <p:sldId id="3374" r:id="rId8"/>
    <p:sldId id="3372" r:id="rId9"/>
    <p:sldId id="3375" r:id="rId10"/>
    <p:sldId id="3376" r:id="rId11"/>
    <p:sldId id="406" r:id="rId12"/>
    <p:sldId id="407" r:id="rId13"/>
    <p:sldId id="405" r:id="rId14"/>
    <p:sldId id="40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>
      <p:cViewPr varScale="1">
        <p:scale>
          <a:sx n="60" d="100"/>
          <a:sy n="60" d="100"/>
        </p:scale>
        <p:origin x="51" y="92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B75C10-53C7-446B-93D4-C11E63D5809D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6C1E2BF-7CCD-4F76-AD79-2E1CA4325D00}">
      <dgm:prSet/>
      <dgm:spPr/>
      <dgm:t>
        <a:bodyPr/>
        <a:lstStyle/>
        <a:p>
          <a:r>
            <a:rPr lang="en-US" baseline="0"/>
            <a:t>Don’t ask “Why”</a:t>
          </a:r>
          <a:endParaRPr lang="en-US"/>
        </a:p>
      </dgm:t>
    </dgm:pt>
    <dgm:pt modelId="{768B861D-F445-40C0-9C28-47068B06C053}" type="parTrans" cxnId="{C6EEAFD3-D34D-4AE2-9CD4-3C24916AB2B9}">
      <dgm:prSet/>
      <dgm:spPr/>
      <dgm:t>
        <a:bodyPr/>
        <a:lstStyle/>
        <a:p>
          <a:endParaRPr lang="en-US"/>
        </a:p>
      </dgm:t>
    </dgm:pt>
    <dgm:pt modelId="{41B33286-7148-4199-ACEC-2183C4E07D84}" type="sibTrans" cxnId="{C6EEAFD3-D34D-4AE2-9CD4-3C24916AB2B9}">
      <dgm:prSet/>
      <dgm:spPr/>
      <dgm:t>
        <a:bodyPr/>
        <a:lstStyle/>
        <a:p>
          <a:endParaRPr lang="en-US"/>
        </a:p>
      </dgm:t>
    </dgm:pt>
    <dgm:pt modelId="{6ED31A50-0DCE-46CB-BA7D-A90DEA12DBB2}">
      <dgm:prSet/>
      <dgm:spPr/>
      <dgm:t>
        <a:bodyPr/>
        <a:lstStyle/>
        <a:p>
          <a:r>
            <a:rPr lang="en-US" baseline="0"/>
            <a:t>Active Listening</a:t>
          </a:r>
          <a:endParaRPr lang="en-US"/>
        </a:p>
      </dgm:t>
    </dgm:pt>
    <dgm:pt modelId="{B09584C9-BE6E-4DAA-AE0E-093CAAF3AD67}" type="parTrans" cxnId="{850988D2-16CC-4211-9F5E-11AD723A2931}">
      <dgm:prSet/>
      <dgm:spPr/>
      <dgm:t>
        <a:bodyPr/>
        <a:lstStyle/>
        <a:p>
          <a:endParaRPr lang="en-US"/>
        </a:p>
      </dgm:t>
    </dgm:pt>
    <dgm:pt modelId="{EEF3E373-4739-45F8-B3D8-E8518B89ECDF}" type="sibTrans" cxnId="{850988D2-16CC-4211-9F5E-11AD723A2931}">
      <dgm:prSet/>
      <dgm:spPr/>
      <dgm:t>
        <a:bodyPr/>
        <a:lstStyle/>
        <a:p>
          <a:endParaRPr lang="en-US"/>
        </a:p>
      </dgm:t>
    </dgm:pt>
    <dgm:pt modelId="{EC572E31-397C-4C0F-A4BB-946DC4FC88AE}">
      <dgm:prSet/>
      <dgm:spPr/>
      <dgm:t>
        <a:bodyPr/>
        <a:lstStyle/>
        <a:p>
          <a:r>
            <a:rPr lang="en-US" baseline="0"/>
            <a:t>Validation</a:t>
          </a:r>
          <a:endParaRPr lang="en-US"/>
        </a:p>
      </dgm:t>
    </dgm:pt>
    <dgm:pt modelId="{463936E2-687E-4939-A67E-F07FAB463EB6}" type="parTrans" cxnId="{64EB0E11-190D-4204-B619-1B9F3ABA8BEC}">
      <dgm:prSet/>
      <dgm:spPr/>
      <dgm:t>
        <a:bodyPr/>
        <a:lstStyle/>
        <a:p>
          <a:endParaRPr lang="en-US"/>
        </a:p>
      </dgm:t>
    </dgm:pt>
    <dgm:pt modelId="{D5F109E2-A500-4C33-95E1-59164BCD79B0}" type="sibTrans" cxnId="{64EB0E11-190D-4204-B619-1B9F3ABA8BEC}">
      <dgm:prSet/>
      <dgm:spPr/>
      <dgm:t>
        <a:bodyPr/>
        <a:lstStyle/>
        <a:p>
          <a:endParaRPr lang="en-US"/>
        </a:p>
      </dgm:t>
    </dgm:pt>
    <dgm:pt modelId="{5434F8AE-CA9F-4B22-87E6-4F7380129FFA}">
      <dgm:prSet/>
      <dgm:spPr/>
      <dgm:t>
        <a:bodyPr/>
        <a:lstStyle/>
        <a:p>
          <a:r>
            <a:rPr lang="en-US" baseline="0"/>
            <a:t>Empathize</a:t>
          </a:r>
          <a:endParaRPr lang="en-US"/>
        </a:p>
      </dgm:t>
    </dgm:pt>
    <dgm:pt modelId="{1A1C7FE2-1264-4352-AA34-8CE1705148BA}" type="parTrans" cxnId="{FB434D61-2599-4744-8CD8-1E8F795ABF1F}">
      <dgm:prSet/>
      <dgm:spPr/>
      <dgm:t>
        <a:bodyPr/>
        <a:lstStyle/>
        <a:p>
          <a:endParaRPr lang="en-US"/>
        </a:p>
      </dgm:t>
    </dgm:pt>
    <dgm:pt modelId="{997BF4F0-6E26-438E-AD83-C5B1D8C15CD7}" type="sibTrans" cxnId="{FB434D61-2599-4744-8CD8-1E8F795ABF1F}">
      <dgm:prSet/>
      <dgm:spPr/>
      <dgm:t>
        <a:bodyPr/>
        <a:lstStyle/>
        <a:p>
          <a:endParaRPr lang="en-US"/>
        </a:p>
      </dgm:t>
    </dgm:pt>
    <dgm:pt modelId="{8908A47B-67ED-400C-9F73-DB28B29263DE}">
      <dgm:prSet/>
      <dgm:spPr/>
      <dgm:t>
        <a:bodyPr/>
        <a:lstStyle/>
        <a:p>
          <a:r>
            <a:rPr lang="en-US" baseline="0"/>
            <a:t>Find Common Ground</a:t>
          </a:r>
          <a:endParaRPr lang="en-US"/>
        </a:p>
      </dgm:t>
    </dgm:pt>
    <dgm:pt modelId="{37822D82-2B0B-46CF-9F62-9CF6AD907385}" type="parTrans" cxnId="{2EB862F3-10CF-4C4D-B56E-63F9D9892E1D}">
      <dgm:prSet/>
      <dgm:spPr/>
      <dgm:t>
        <a:bodyPr/>
        <a:lstStyle/>
        <a:p>
          <a:endParaRPr lang="en-US"/>
        </a:p>
      </dgm:t>
    </dgm:pt>
    <dgm:pt modelId="{C2E7DB9E-12A1-490C-A9B8-7ABE02EDD3C3}" type="sibTrans" cxnId="{2EB862F3-10CF-4C4D-B56E-63F9D9892E1D}">
      <dgm:prSet/>
      <dgm:spPr/>
      <dgm:t>
        <a:bodyPr/>
        <a:lstStyle/>
        <a:p>
          <a:endParaRPr lang="en-US"/>
        </a:p>
      </dgm:t>
    </dgm:pt>
    <dgm:pt modelId="{FE4B87E6-7886-41A8-8F96-08226684E816}" type="pres">
      <dgm:prSet presAssocID="{45B75C10-53C7-446B-93D4-C11E63D5809D}" presName="outerComposite" presStyleCnt="0">
        <dgm:presLayoutVars>
          <dgm:chMax val="5"/>
          <dgm:dir/>
          <dgm:resizeHandles val="exact"/>
        </dgm:presLayoutVars>
      </dgm:prSet>
      <dgm:spPr/>
    </dgm:pt>
    <dgm:pt modelId="{F917AC14-7D2F-4365-85DE-257D0B859DE9}" type="pres">
      <dgm:prSet presAssocID="{45B75C10-53C7-446B-93D4-C11E63D5809D}" presName="dummyMaxCanvas" presStyleCnt="0">
        <dgm:presLayoutVars/>
      </dgm:prSet>
      <dgm:spPr/>
    </dgm:pt>
    <dgm:pt modelId="{7834D7BC-7D50-4BA9-A580-FFC8C25B612E}" type="pres">
      <dgm:prSet presAssocID="{45B75C10-53C7-446B-93D4-C11E63D5809D}" presName="FiveNodes_1" presStyleLbl="node1" presStyleIdx="0" presStyleCnt="5">
        <dgm:presLayoutVars>
          <dgm:bulletEnabled val="1"/>
        </dgm:presLayoutVars>
      </dgm:prSet>
      <dgm:spPr/>
    </dgm:pt>
    <dgm:pt modelId="{03726A79-0BA0-406C-B746-A4F0092D87BB}" type="pres">
      <dgm:prSet presAssocID="{45B75C10-53C7-446B-93D4-C11E63D5809D}" presName="FiveNodes_2" presStyleLbl="node1" presStyleIdx="1" presStyleCnt="5">
        <dgm:presLayoutVars>
          <dgm:bulletEnabled val="1"/>
        </dgm:presLayoutVars>
      </dgm:prSet>
      <dgm:spPr/>
    </dgm:pt>
    <dgm:pt modelId="{F4ECCA11-0730-474F-91BA-49232585C180}" type="pres">
      <dgm:prSet presAssocID="{45B75C10-53C7-446B-93D4-C11E63D5809D}" presName="FiveNodes_3" presStyleLbl="node1" presStyleIdx="2" presStyleCnt="5">
        <dgm:presLayoutVars>
          <dgm:bulletEnabled val="1"/>
        </dgm:presLayoutVars>
      </dgm:prSet>
      <dgm:spPr/>
    </dgm:pt>
    <dgm:pt modelId="{3948765A-C3E5-4178-ACBF-EF162551D9EB}" type="pres">
      <dgm:prSet presAssocID="{45B75C10-53C7-446B-93D4-C11E63D5809D}" presName="FiveNodes_4" presStyleLbl="node1" presStyleIdx="3" presStyleCnt="5">
        <dgm:presLayoutVars>
          <dgm:bulletEnabled val="1"/>
        </dgm:presLayoutVars>
      </dgm:prSet>
      <dgm:spPr/>
    </dgm:pt>
    <dgm:pt modelId="{6C114EBC-ABE5-4CF4-AC3F-C1DFB8BF76D6}" type="pres">
      <dgm:prSet presAssocID="{45B75C10-53C7-446B-93D4-C11E63D5809D}" presName="FiveNodes_5" presStyleLbl="node1" presStyleIdx="4" presStyleCnt="5">
        <dgm:presLayoutVars>
          <dgm:bulletEnabled val="1"/>
        </dgm:presLayoutVars>
      </dgm:prSet>
      <dgm:spPr/>
    </dgm:pt>
    <dgm:pt modelId="{4168BCF5-1C68-49DF-A3C2-5BAE167B8E2B}" type="pres">
      <dgm:prSet presAssocID="{45B75C10-53C7-446B-93D4-C11E63D5809D}" presName="FiveConn_1-2" presStyleLbl="fgAccFollowNode1" presStyleIdx="0" presStyleCnt="4">
        <dgm:presLayoutVars>
          <dgm:bulletEnabled val="1"/>
        </dgm:presLayoutVars>
      </dgm:prSet>
      <dgm:spPr/>
    </dgm:pt>
    <dgm:pt modelId="{EC2DDA4F-51DD-4044-AB1E-084B94CC4FCC}" type="pres">
      <dgm:prSet presAssocID="{45B75C10-53C7-446B-93D4-C11E63D5809D}" presName="FiveConn_2-3" presStyleLbl="fgAccFollowNode1" presStyleIdx="1" presStyleCnt="4">
        <dgm:presLayoutVars>
          <dgm:bulletEnabled val="1"/>
        </dgm:presLayoutVars>
      </dgm:prSet>
      <dgm:spPr/>
    </dgm:pt>
    <dgm:pt modelId="{B33C52E6-03C0-498A-B3BB-A80F68ED7976}" type="pres">
      <dgm:prSet presAssocID="{45B75C10-53C7-446B-93D4-C11E63D5809D}" presName="FiveConn_3-4" presStyleLbl="fgAccFollowNode1" presStyleIdx="2" presStyleCnt="4">
        <dgm:presLayoutVars>
          <dgm:bulletEnabled val="1"/>
        </dgm:presLayoutVars>
      </dgm:prSet>
      <dgm:spPr/>
    </dgm:pt>
    <dgm:pt modelId="{BAD9F0B9-3380-48E2-9D58-B8CEA317EDE9}" type="pres">
      <dgm:prSet presAssocID="{45B75C10-53C7-446B-93D4-C11E63D5809D}" presName="FiveConn_4-5" presStyleLbl="fgAccFollowNode1" presStyleIdx="3" presStyleCnt="4">
        <dgm:presLayoutVars>
          <dgm:bulletEnabled val="1"/>
        </dgm:presLayoutVars>
      </dgm:prSet>
      <dgm:spPr/>
    </dgm:pt>
    <dgm:pt modelId="{8C973445-86AD-4B58-82AC-115D433F0C29}" type="pres">
      <dgm:prSet presAssocID="{45B75C10-53C7-446B-93D4-C11E63D5809D}" presName="FiveNodes_1_text" presStyleLbl="node1" presStyleIdx="4" presStyleCnt="5">
        <dgm:presLayoutVars>
          <dgm:bulletEnabled val="1"/>
        </dgm:presLayoutVars>
      </dgm:prSet>
      <dgm:spPr/>
    </dgm:pt>
    <dgm:pt modelId="{49433BC7-B898-45A7-A7E9-CD4CF042B07C}" type="pres">
      <dgm:prSet presAssocID="{45B75C10-53C7-446B-93D4-C11E63D5809D}" presName="FiveNodes_2_text" presStyleLbl="node1" presStyleIdx="4" presStyleCnt="5">
        <dgm:presLayoutVars>
          <dgm:bulletEnabled val="1"/>
        </dgm:presLayoutVars>
      </dgm:prSet>
      <dgm:spPr/>
    </dgm:pt>
    <dgm:pt modelId="{9BC3AE4A-860F-4820-8CF2-FD53DC32A60E}" type="pres">
      <dgm:prSet presAssocID="{45B75C10-53C7-446B-93D4-C11E63D5809D}" presName="FiveNodes_3_text" presStyleLbl="node1" presStyleIdx="4" presStyleCnt="5">
        <dgm:presLayoutVars>
          <dgm:bulletEnabled val="1"/>
        </dgm:presLayoutVars>
      </dgm:prSet>
      <dgm:spPr/>
    </dgm:pt>
    <dgm:pt modelId="{2E4F6CAC-728F-486C-B29E-D4E927144B93}" type="pres">
      <dgm:prSet presAssocID="{45B75C10-53C7-446B-93D4-C11E63D5809D}" presName="FiveNodes_4_text" presStyleLbl="node1" presStyleIdx="4" presStyleCnt="5">
        <dgm:presLayoutVars>
          <dgm:bulletEnabled val="1"/>
        </dgm:presLayoutVars>
      </dgm:prSet>
      <dgm:spPr/>
    </dgm:pt>
    <dgm:pt modelId="{96E2235D-8CBC-42A0-BC5C-67463B472DBF}" type="pres">
      <dgm:prSet presAssocID="{45B75C10-53C7-446B-93D4-C11E63D5809D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3677905-5F61-4DDE-84D8-20869F67DF03}" type="presOf" srcId="{76C1E2BF-7CCD-4F76-AD79-2E1CA4325D00}" destId="{7834D7BC-7D50-4BA9-A580-FFC8C25B612E}" srcOrd="0" destOrd="0" presId="urn:microsoft.com/office/officeart/2005/8/layout/vProcess5"/>
    <dgm:cxn modelId="{32B6C00B-20FA-46DC-9EBE-443C56971B56}" type="presOf" srcId="{5434F8AE-CA9F-4B22-87E6-4F7380129FFA}" destId="{3948765A-C3E5-4178-ACBF-EF162551D9EB}" srcOrd="0" destOrd="0" presId="urn:microsoft.com/office/officeart/2005/8/layout/vProcess5"/>
    <dgm:cxn modelId="{B8190C0F-A31E-414F-AA45-FB0B6CE69D4F}" type="presOf" srcId="{EC572E31-397C-4C0F-A4BB-946DC4FC88AE}" destId="{F4ECCA11-0730-474F-91BA-49232585C180}" srcOrd="0" destOrd="0" presId="urn:microsoft.com/office/officeart/2005/8/layout/vProcess5"/>
    <dgm:cxn modelId="{64EB0E11-190D-4204-B619-1B9F3ABA8BEC}" srcId="{45B75C10-53C7-446B-93D4-C11E63D5809D}" destId="{EC572E31-397C-4C0F-A4BB-946DC4FC88AE}" srcOrd="2" destOrd="0" parTransId="{463936E2-687E-4939-A67E-F07FAB463EB6}" sibTransId="{D5F109E2-A500-4C33-95E1-59164BCD79B0}"/>
    <dgm:cxn modelId="{34545C15-A753-45B4-AA72-A824937B895D}" type="presOf" srcId="{41B33286-7148-4199-ACEC-2183C4E07D84}" destId="{4168BCF5-1C68-49DF-A3C2-5BAE167B8E2B}" srcOrd="0" destOrd="0" presId="urn:microsoft.com/office/officeart/2005/8/layout/vProcess5"/>
    <dgm:cxn modelId="{CA0A961B-A73F-458D-A878-285DC69736FC}" type="presOf" srcId="{EC572E31-397C-4C0F-A4BB-946DC4FC88AE}" destId="{9BC3AE4A-860F-4820-8CF2-FD53DC32A60E}" srcOrd="1" destOrd="0" presId="urn:microsoft.com/office/officeart/2005/8/layout/vProcess5"/>
    <dgm:cxn modelId="{838BD920-F98B-492D-B8FA-CE7607C11C4C}" type="presOf" srcId="{5434F8AE-CA9F-4B22-87E6-4F7380129FFA}" destId="{2E4F6CAC-728F-486C-B29E-D4E927144B93}" srcOrd="1" destOrd="0" presId="urn:microsoft.com/office/officeart/2005/8/layout/vProcess5"/>
    <dgm:cxn modelId="{A3445D21-0A55-4915-824B-B4591EDBA872}" type="presOf" srcId="{6ED31A50-0DCE-46CB-BA7D-A90DEA12DBB2}" destId="{49433BC7-B898-45A7-A7E9-CD4CF042B07C}" srcOrd="1" destOrd="0" presId="urn:microsoft.com/office/officeart/2005/8/layout/vProcess5"/>
    <dgm:cxn modelId="{2D4A803B-B4FC-4DF3-A47E-4E067E40677F}" type="presOf" srcId="{EEF3E373-4739-45F8-B3D8-E8518B89ECDF}" destId="{EC2DDA4F-51DD-4044-AB1E-084B94CC4FCC}" srcOrd="0" destOrd="0" presId="urn:microsoft.com/office/officeart/2005/8/layout/vProcess5"/>
    <dgm:cxn modelId="{FB434D61-2599-4744-8CD8-1E8F795ABF1F}" srcId="{45B75C10-53C7-446B-93D4-C11E63D5809D}" destId="{5434F8AE-CA9F-4B22-87E6-4F7380129FFA}" srcOrd="3" destOrd="0" parTransId="{1A1C7FE2-1264-4352-AA34-8CE1705148BA}" sibTransId="{997BF4F0-6E26-438E-AD83-C5B1D8C15CD7}"/>
    <dgm:cxn modelId="{73884E6E-C971-436E-A4EA-47A22002F19A}" type="presOf" srcId="{6ED31A50-0DCE-46CB-BA7D-A90DEA12DBB2}" destId="{03726A79-0BA0-406C-B746-A4F0092D87BB}" srcOrd="0" destOrd="0" presId="urn:microsoft.com/office/officeart/2005/8/layout/vProcess5"/>
    <dgm:cxn modelId="{4BF0AE89-1379-4853-AB48-5F1533630CCD}" type="presOf" srcId="{8908A47B-67ED-400C-9F73-DB28B29263DE}" destId="{6C114EBC-ABE5-4CF4-AC3F-C1DFB8BF76D6}" srcOrd="0" destOrd="0" presId="urn:microsoft.com/office/officeart/2005/8/layout/vProcess5"/>
    <dgm:cxn modelId="{61D149C9-ED17-4D49-82E3-DF5A79A421EE}" type="presOf" srcId="{997BF4F0-6E26-438E-AD83-C5B1D8C15CD7}" destId="{BAD9F0B9-3380-48E2-9D58-B8CEA317EDE9}" srcOrd="0" destOrd="0" presId="urn:microsoft.com/office/officeart/2005/8/layout/vProcess5"/>
    <dgm:cxn modelId="{12DDD4C9-D7E4-4113-B886-30DD0E7E6743}" type="presOf" srcId="{8908A47B-67ED-400C-9F73-DB28B29263DE}" destId="{96E2235D-8CBC-42A0-BC5C-67463B472DBF}" srcOrd="1" destOrd="0" presId="urn:microsoft.com/office/officeart/2005/8/layout/vProcess5"/>
    <dgm:cxn modelId="{850988D2-16CC-4211-9F5E-11AD723A2931}" srcId="{45B75C10-53C7-446B-93D4-C11E63D5809D}" destId="{6ED31A50-0DCE-46CB-BA7D-A90DEA12DBB2}" srcOrd="1" destOrd="0" parTransId="{B09584C9-BE6E-4DAA-AE0E-093CAAF3AD67}" sibTransId="{EEF3E373-4739-45F8-B3D8-E8518B89ECDF}"/>
    <dgm:cxn modelId="{C6EEAFD3-D34D-4AE2-9CD4-3C24916AB2B9}" srcId="{45B75C10-53C7-446B-93D4-C11E63D5809D}" destId="{76C1E2BF-7CCD-4F76-AD79-2E1CA4325D00}" srcOrd="0" destOrd="0" parTransId="{768B861D-F445-40C0-9C28-47068B06C053}" sibTransId="{41B33286-7148-4199-ACEC-2183C4E07D84}"/>
    <dgm:cxn modelId="{72BDB2DD-D3FA-4743-86B3-5F0E7FE46A9D}" type="presOf" srcId="{D5F109E2-A500-4C33-95E1-59164BCD79B0}" destId="{B33C52E6-03C0-498A-B3BB-A80F68ED7976}" srcOrd="0" destOrd="0" presId="urn:microsoft.com/office/officeart/2005/8/layout/vProcess5"/>
    <dgm:cxn modelId="{190836EE-77FF-46BB-A47B-C3235B3F739D}" type="presOf" srcId="{45B75C10-53C7-446B-93D4-C11E63D5809D}" destId="{FE4B87E6-7886-41A8-8F96-08226684E816}" srcOrd="0" destOrd="0" presId="urn:microsoft.com/office/officeart/2005/8/layout/vProcess5"/>
    <dgm:cxn modelId="{BECF42F0-BF73-44A5-9EC2-F33E5D02EBC9}" type="presOf" srcId="{76C1E2BF-7CCD-4F76-AD79-2E1CA4325D00}" destId="{8C973445-86AD-4B58-82AC-115D433F0C29}" srcOrd="1" destOrd="0" presId="urn:microsoft.com/office/officeart/2005/8/layout/vProcess5"/>
    <dgm:cxn modelId="{2EB862F3-10CF-4C4D-B56E-63F9D9892E1D}" srcId="{45B75C10-53C7-446B-93D4-C11E63D5809D}" destId="{8908A47B-67ED-400C-9F73-DB28B29263DE}" srcOrd="4" destOrd="0" parTransId="{37822D82-2B0B-46CF-9F62-9CF6AD907385}" sibTransId="{C2E7DB9E-12A1-490C-A9B8-7ABE02EDD3C3}"/>
    <dgm:cxn modelId="{8347FA2F-D44C-41A2-9B7F-85D8DA223B84}" type="presParOf" srcId="{FE4B87E6-7886-41A8-8F96-08226684E816}" destId="{F917AC14-7D2F-4365-85DE-257D0B859DE9}" srcOrd="0" destOrd="0" presId="urn:microsoft.com/office/officeart/2005/8/layout/vProcess5"/>
    <dgm:cxn modelId="{EB05D2CF-DCC9-4DD1-AE0E-D0B88E01A86D}" type="presParOf" srcId="{FE4B87E6-7886-41A8-8F96-08226684E816}" destId="{7834D7BC-7D50-4BA9-A580-FFC8C25B612E}" srcOrd="1" destOrd="0" presId="urn:microsoft.com/office/officeart/2005/8/layout/vProcess5"/>
    <dgm:cxn modelId="{5F75A557-6F0D-4477-B518-9D3CFA610846}" type="presParOf" srcId="{FE4B87E6-7886-41A8-8F96-08226684E816}" destId="{03726A79-0BA0-406C-B746-A4F0092D87BB}" srcOrd="2" destOrd="0" presId="urn:microsoft.com/office/officeart/2005/8/layout/vProcess5"/>
    <dgm:cxn modelId="{E485A59A-B66C-4065-BF2F-C5CDC4B56CC4}" type="presParOf" srcId="{FE4B87E6-7886-41A8-8F96-08226684E816}" destId="{F4ECCA11-0730-474F-91BA-49232585C180}" srcOrd="3" destOrd="0" presId="urn:microsoft.com/office/officeart/2005/8/layout/vProcess5"/>
    <dgm:cxn modelId="{12FAEFED-682F-4E0F-BE9A-65D22A2B3C73}" type="presParOf" srcId="{FE4B87E6-7886-41A8-8F96-08226684E816}" destId="{3948765A-C3E5-4178-ACBF-EF162551D9EB}" srcOrd="4" destOrd="0" presId="urn:microsoft.com/office/officeart/2005/8/layout/vProcess5"/>
    <dgm:cxn modelId="{F0E6AE16-5A9D-44B4-9202-0DBC94155255}" type="presParOf" srcId="{FE4B87E6-7886-41A8-8F96-08226684E816}" destId="{6C114EBC-ABE5-4CF4-AC3F-C1DFB8BF76D6}" srcOrd="5" destOrd="0" presId="urn:microsoft.com/office/officeart/2005/8/layout/vProcess5"/>
    <dgm:cxn modelId="{D9FF0102-ECB6-4BF3-B2FE-6EAA7A9A9DE6}" type="presParOf" srcId="{FE4B87E6-7886-41A8-8F96-08226684E816}" destId="{4168BCF5-1C68-49DF-A3C2-5BAE167B8E2B}" srcOrd="6" destOrd="0" presId="urn:microsoft.com/office/officeart/2005/8/layout/vProcess5"/>
    <dgm:cxn modelId="{34CF77C9-0B5B-45BD-84B9-26F35924C5D7}" type="presParOf" srcId="{FE4B87E6-7886-41A8-8F96-08226684E816}" destId="{EC2DDA4F-51DD-4044-AB1E-084B94CC4FCC}" srcOrd="7" destOrd="0" presId="urn:microsoft.com/office/officeart/2005/8/layout/vProcess5"/>
    <dgm:cxn modelId="{10BA8225-FDFE-4BA6-A39F-FA0304A0C0D8}" type="presParOf" srcId="{FE4B87E6-7886-41A8-8F96-08226684E816}" destId="{B33C52E6-03C0-498A-B3BB-A80F68ED7976}" srcOrd="8" destOrd="0" presId="urn:microsoft.com/office/officeart/2005/8/layout/vProcess5"/>
    <dgm:cxn modelId="{907B2909-06F5-46B4-9FA3-208B25AB9E99}" type="presParOf" srcId="{FE4B87E6-7886-41A8-8F96-08226684E816}" destId="{BAD9F0B9-3380-48E2-9D58-B8CEA317EDE9}" srcOrd="9" destOrd="0" presId="urn:microsoft.com/office/officeart/2005/8/layout/vProcess5"/>
    <dgm:cxn modelId="{7E594D79-2E88-475D-B4B7-94B8A41B0D28}" type="presParOf" srcId="{FE4B87E6-7886-41A8-8F96-08226684E816}" destId="{8C973445-86AD-4B58-82AC-115D433F0C29}" srcOrd="10" destOrd="0" presId="urn:microsoft.com/office/officeart/2005/8/layout/vProcess5"/>
    <dgm:cxn modelId="{BF392B8E-B859-463A-AC0E-A70B77CF7B90}" type="presParOf" srcId="{FE4B87E6-7886-41A8-8F96-08226684E816}" destId="{49433BC7-B898-45A7-A7E9-CD4CF042B07C}" srcOrd="11" destOrd="0" presId="urn:microsoft.com/office/officeart/2005/8/layout/vProcess5"/>
    <dgm:cxn modelId="{230FBA0B-D70F-4240-AE36-EA86F2287261}" type="presParOf" srcId="{FE4B87E6-7886-41A8-8F96-08226684E816}" destId="{9BC3AE4A-860F-4820-8CF2-FD53DC32A60E}" srcOrd="12" destOrd="0" presId="urn:microsoft.com/office/officeart/2005/8/layout/vProcess5"/>
    <dgm:cxn modelId="{76442173-9A40-445B-AE41-ABC9AA7ED7A4}" type="presParOf" srcId="{FE4B87E6-7886-41A8-8F96-08226684E816}" destId="{2E4F6CAC-728F-486C-B29E-D4E927144B93}" srcOrd="13" destOrd="0" presId="urn:microsoft.com/office/officeart/2005/8/layout/vProcess5"/>
    <dgm:cxn modelId="{E57FF932-6604-45D1-9EBB-135DC9586354}" type="presParOf" srcId="{FE4B87E6-7886-41A8-8F96-08226684E816}" destId="{96E2235D-8CBC-42A0-BC5C-67463B472DBF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A63513-950F-4E84-9B69-5533F4C3C493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54196E0A-591F-4030-881D-49A499D62842}">
      <dgm:prSet/>
      <dgm:spPr/>
      <dgm:t>
        <a:bodyPr/>
        <a:lstStyle/>
        <a:p>
          <a:pPr>
            <a:defRPr b="1"/>
          </a:pPr>
          <a:r>
            <a:rPr lang="en-US" b="0" i="0" baseline="0"/>
            <a:t>Active Listening</a:t>
          </a:r>
          <a:endParaRPr lang="en-US"/>
        </a:p>
      </dgm:t>
    </dgm:pt>
    <dgm:pt modelId="{220718C8-EC1B-46A4-A0B8-8AA99E2138B9}" type="parTrans" cxnId="{8AC8EAF0-697A-4C32-A4FF-065E53BEF0A4}">
      <dgm:prSet/>
      <dgm:spPr/>
      <dgm:t>
        <a:bodyPr/>
        <a:lstStyle/>
        <a:p>
          <a:endParaRPr lang="en-US"/>
        </a:p>
      </dgm:t>
    </dgm:pt>
    <dgm:pt modelId="{284CAC76-EB7E-4146-BFCE-418F927ADB1B}" type="sibTrans" cxnId="{8AC8EAF0-697A-4C32-A4FF-065E53BEF0A4}">
      <dgm:prSet/>
      <dgm:spPr/>
      <dgm:t>
        <a:bodyPr/>
        <a:lstStyle/>
        <a:p>
          <a:endParaRPr lang="en-US"/>
        </a:p>
      </dgm:t>
    </dgm:pt>
    <dgm:pt modelId="{E69AAEF9-7C86-4343-9696-5390C9B9771A}">
      <dgm:prSet/>
      <dgm:spPr/>
      <dgm:t>
        <a:bodyPr/>
        <a:lstStyle/>
        <a:p>
          <a:r>
            <a:rPr lang="en-US" b="0" i="0" baseline="0"/>
            <a:t>Mirroring: I heard you say - &lt;Repeat back what they said&gt;</a:t>
          </a:r>
          <a:endParaRPr lang="en-US"/>
        </a:p>
      </dgm:t>
    </dgm:pt>
    <dgm:pt modelId="{0E5CD10A-6B2A-4C77-B727-CD096307920E}" type="parTrans" cxnId="{B61CBD95-4BC7-4618-801A-D02969F9F21C}">
      <dgm:prSet/>
      <dgm:spPr/>
      <dgm:t>
        <a:bodyPr/>
        <a:lstStyle/>
        <a:p>
          <a:endParaRPr lang="en-US"/>
        </a:p>
      </dgm:t>
    </dgm:pt>
    <dgm:pt modelId="{F54008FC-C379-41F3-AEC5-B05CF7E6D8F7}" type="sibTrans" cxnId="{B61CBD95-4BC7-4618-801A-D02969F9F21C}">
      <dgm:prSet/>
      <dgm:spPr/>
      <dgm:t>
        <a:bodyPr/>
        <a:lstStyle/>
        <a:p>
          <a:endParaRPr lang="en-US"/>
        </a:p>
      </dgm:t>
    </dgm:pt>
    <dgm:pt modelId="{A4B38FB1-074D-4844-9289-086857CE0514}">
      <dgm:prSet/>
      <dgm:spPr/>
      <dgm:t>
        <a:bodyPr/>
        <a:lstStyle/>
        <a:p>
          <a:r>
            <a:rPr lang="en-US" b="0" i="0" baseline="0"/>
            <a:t>Is there more?</a:t>
          </a:r>
          <a:endParaRPr lang="en-US"/>
        </a:p>
      </dgm:t>
    </dgm:pt>
    <dgm:pt modelId="{04C4B2A9-4194-4D53-A793-28F8282149AF}" type="parTrans" cxnId="{CBFA5EC9-F24E-4543-B8EF-D87506462429}">
      <dgm:prSet/>
      <dgm:spPr/>
      <dgm:t>
        <a:bodyPr/>
        <a:lstStyle/>
        <a:p>
          <a:endParaRPr lang="en-US"/>
        </a:p>
      </dgm:t>
    </dgm:pt>
    <dgm:pt modelId="{5306A438-B9EF-41CC-A4D2-D296E7D93C16}" type="sibTrans" cxnId="{CBFA5EC9-F24E-4543-B8EF-D87506462429}">
      <dgm:prSet/>
      <dgm:spPr/>
      <dgm:t>
        <a:bodyPr/>
        <a:lstStyle/>
        <a:p>
          <a:endParaRPr lang="en-US"/>
        </a:p>
      </dgm:t>
    </dgm:pt>
    <dgm:pt modelId="{7C3E0970-3DEE-461A-81C5-B403CBE91EE3}">
      <dgm:prSet/>
      <dgm:spPr/>
      <dgm:t>
        <a:bodyPr/>
        <a:lstStyle/>
        <a:p>
          <a:pPr>
            <a:defRPr b="1"/>
          </a:pPr>
          <a:r>
            <a:rPr lang="en-US" b="0" i="0" baseline="0"/>
            <a:t>Validation</a:t>
          </a:r>
          <a:endParaRPr lang="en-US"/>
        </a:p>
      </dgm:t>
    </dgm:pt>
    <dgm:pt modelId="{01ACA6FD-3029-4DFA-A830-FC7968248454}" type="parTrans" cxnId="{17A5F9BC-22D0-429D-8252-7F842FEBA722}">
      <dgm:prSet/>
      <dgm:spPr/>
      <dgm:t>
        <a:bodyPr/>
        <a:lstStyle/>
        <a:p>
          <a:endParaRPr lang="en-US"/>
        </a:p>
      </dgm:t>
    </dgm:pt>
    <dgm:pt modelId="{5D48B00C-3414-4191-9DE0-855786ADA59C}" type="sibTrans" cxnId="{17A5F9BC-22D0-429D-8252-7F842FEBA722}">
      <dgm:prSet/>
      <dgm:spPr/>
      <dgm:t>
        <a:bodyPr/>
        <a:lstStyle/>
        <a:p>
          <a:endParaRPr lang="en-US"/>
        </a:p>
      </dgm:t>
    </dgm:pt>
    <dgm:pt modelId="{DBEADF32-4F09-4857-8E2D-046961EBED01}">
      <dgm:prSet/>
      <dgm:spPr/>
      <dgm:t>
        <a:bodyPr/>
        <a:lstStyle/>
        <a:p>
          <a:r>
            <a:rPr lang="en-US" b="0" i="0" baseline="0"/>
            <a:t>Summarize and connect</a:t>
          </a:r>
          <a:endParaRPr lang="en-US"/>
        </a:p>
      </dgm:t>
    </dgm:pt>
    <dgm:pt modelId="{99F01547-939D-4C8E-B55A-AA22EEBE9AAC}" type="parTrans" cxnId="{82F46750-935D-4B93-B583-A93EA21490EF}">
      <dgm:prSet/>
      <dgm:spPr/>
      <dgm:t>
        <a:bodyPr/>
        <a:lstStyle/>
        <a:p>
          <a:endParaRPr lang="en-US"/>
        </a:p>
      </dgm:t>
    </dgm:pt>
    <dgm:pt modelId="{AF8A12E5-8F8A-4CB3-9AF6-B9A997D376BB}" type="sibTrans" cxnId="{82F46750-935D-4B93-B583-A93EA21490EF}">
      <dgm:prSet/>
      <dgm:spPr/>
      <dgm:t>
        <a:bodyPr/>
        <a:lstStyle/>
        <a:p>
          <a:endParaRPr lang="en-US"/>
        </a:p>
      </dgm:t>
    </dgm:pt>
    <dgm:pt modelId="{2A1488C2-CD19-4156-9C72-B678780A9D6E}">
      <dgm:prSet/>
      <dgm:spPr/>
      <dgm:t>
        <a:bodyPr/>
        <a:lstStyle/>
        <a:p>
          <a:pPr>
            <a:defRPr b="1"/>
          </a:pPr>
          <a:r>
            <a:rPr lang="en-US" b="0" i="0" baseline="0"/>
            <a:t>Empathize via “I” Statements</a:t>
          </a:r>
          <a:endParaRPr lang="en-US"/>
        </a:p>
      </dgm:t>
    </dgm:pt>
    <dgm:pt modelId="{B510771A-F308-41A8-8398-E40642D825B2}" type="parTrans" cxnId="{EF887CF5-5CA2-4042-9843-29A9245E578F}">
      <dgm:prSet/>
      <dgm:spPr/>
      <dgm:t>
        <a:bodyPr/>
        <a:lstStyle/>
        <a:p>
          <a:endParaRPr lang="en-US"/>
        </a:p>
      </dgm:t>
    </dgm:pt>
    <dgm:pt modelId="{0D5C5F7C-982B-4DAA-8224-DC5D027A3B1C}" type="sibTrans" cxnId="{EF887CF5-5CA2-4042-9843-29A9245E578F}">
      <dgm:prSet/>
      <dgm:spPr/>
      <dgm:t>
        <a:bodyPr/>
        <a:lstStyle/>
        <a:p>
          <a:endParaRPr lang="en-US"/>
        </a:p>
      </dgm:t>
    </dgm:pt>
    <dgm:pt modelId="{8D89D572-B5E2-46EB-ADBC-280967EB9198}">
      <dgm:prSet/>
      <dgm:spPr/>
      <dgm:t>
        <a:bodyPr/>
        <a:lstStyle/>
        <a:p>
          <a:r>
            <a:rPr lang="en-US" b="0" i="0" baseline="0"/>
            <a:t>I feel this way</a:t>
          </a:r>
          <a:endParaRPr lang="en-US"/>
        </a:p>
      </dgm:t>
    </dgm:pt>
    <dgm:pt modelId="{16D5DFD9-9025-4BAF-A8ED-8E9EBDAB53B6}" type="parTrans" cxnId="{C372668A-211D-42B9-AD13-754A5AE60E96}">
      <dgm:prSet/>
      <dgm:spPr/>
      <dgm:t>
        <a:bodyPr/>
        <a:lstStyle/>
        <a:p>
          <a:endParaRPr lang="en-US"/>
        </a:p>
      </dgm:t>
    </dgm:pt>
    <dgm:pt modelId="{110AD3C5-0958-401C-9536-C4543C5765CA}" type="sibTrans" cxnId="{C372668A-211D-42B9-AD13-754A5AE60E96}">
      <dgm:prSet/>
      <dgm:spPr/>
      <dgm:t>
        <a:bodyPr/>
        <a:lstStyle/>
        <a:p>
          <a:endParaRPr lang="en-US"/>
        </a:p>
      </dgm:t>
    </dgm:pt>
    <dgm:pt modelId="{8AEBF186-1309-472F-A3BD-24BF7F9FC55C}">
      <dgm:prSet/>
      <dgm:spPr/>
      <dgm:t>
        <a:bodyPr/>
        <a:lstStyle/>
        <a:p>
          <a:r>
            <a:rPr lang="en-US" b="0" i="0" baseline="0"/>
            <a:t>I imagine this is what you might be going through</a:t>
          </a:r>
          <a:endParaRPr lang="en-US"/>
        </a:p>
      </dgm:t>
    </dgm:pt>
    <dgm:pt modelId="{30B7AE03-82F9-449E-A110-A6E37A9DDD59}" type="parTrans" cxnId="{82ABB191-A7C2-4D67-901D-3861A1DADF03}">
      <dgm:prSet/>
      <dgm:spPr/>
      <dgm:t>
        <a:bodyPr/>
        <a:lstStyle/>
        <a:p>
          <a:endParaRPr lang="en-US"/>
        </a:p>
      </dgm:t>
    </dgm:pt>
    <dgm:pt modelId="{A75948A5-B418-4EAA-8022-0A227300D446}" type="sibTrans" cxnId="{82ABB191-A7C2-4D67-901D-3861A1DADF03}">
      <dgm:prSet/>
      <dgm:spPr/>
      <dgm:t>
        <a:bodyPr/>
        <a:lstStyle/>
        <a:p>
          <a:endParaRPr lang="en-US"/>
        </a:p>
      </dgm:t>
    </dgm:pt>
    <dgm:pt modelId="{2C06CC80-A503-477A-9D58-4F146B853D18}" type="pres">
      <dgm:prSet presAssocID="{E4A63513-950F-4E84-9B69-5533F4C3C493}" presName="root" presStyleCnt="0">
        <dgm:presLayoutVars>
          <dgm:dir/>
          <dgm:resizeHandles val="exact"/>
        </dgm:presLayoutVars>
      </dgm:prSet>
      <dgm:spPr/>
    </dgm:pt>
    <dgm:pt modelId="{6D930F2A-81FA-4B68-9B11-B20168C0187D}" type="pres">
      <dgm:prSet presAssocID="{54196E0A-591F-4030-881D-49A499D62842}" presName="compNode" presStyleCnt="0"/>
      <dgm:spPr/>
    </dgm:pt>
    <dgm:pt modelId="{105C9504-2E66-4A6B-AC45-79F5CEB13CDC}" type="pres">
      <dgm:prSet presAssocID="{54196E0A-591F-4030-881D-49A499D6284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"/>
        </a:ext>
      </dgm:extLst>
    </dgm:pt>
    <dgm:pt modelId="{861FF55F-C4B5-4CB1-8540-166B6BFE4B1A}" type="pres">
      <dgm:prSet presAssocID="{54196E0A-591F-4030-881D-49A499D62842}" presName="iconSpace" presStyleCnt="0"/>
      <dgm:spPr/>
    </dgm:pt>
    <dgm:pt modelId="{74D2D18F-E516-4D76-99E4-ACF42B4A9E35}" type="pres">
      <dgm:prSet presAssocID="{54196E0A-591F-4030-881D-49A499D62842}" presName="parTx" presStyleLbl="revTx" presStyleIdx="0" presStyleCnt="6">
        <dgm:presLayoutVars>
          <dgm:chMax val="0"/>
          <dgm:chPref val="0"/>
        </dgm:presLayoutVars>
      </dgm:prSet>
      <dgm:spPr/>
    </dgm:pt>
    <dgm:pt modelId="{86F642A2-40D2-4951-A08B-1794B19D1A32}" type="pres">
      <dgm:prSet presAssocID="{54196E0A-591F-4030-881D-49A499D62842}" presName="txSpace" presStyleCnt="0"/>
      <dgm:spPr/>
    </dgm:pt>
    <dgm:pt modelId="{AD9FAA37-9B9E-4AD1-BFBC-8AABD7D6991D}" type="pres">
      <dgm:prSet presAssocID="{54196E0A-591F-4030-881D-49A499D62842}" presName="desTx" presStyleLbl="revTx" presStyleIdx="1" presStyleCnt="6">
        <dgm:presLayoutVars/>
      </dgm:prSet>
      <dgm:spPr/>
    </dgm:pt>
    <dgm:pt modelId="{7C715841-4DFE-4553-AE34-68D358EC3362}" type="pres">
      <dgm:prSet presAssocID="{284CAC76-EB7E-4146-BFCE-418F927ADB1B}" presName="sibTrans" presStyleCnt="0"/>
      <dgm:spPr/>
    </dgm:pt>
    <dgm:pt modelId="{7BC3413A-BEB8-41BC-A6DA-EDF17FC64D50}" type="pres">
      <dgm:prSet presAssocID="{7C3E0970-3DEE-461A-81C5-B403CBE91EE3}" presName="compNode" presStyleCnt="0"/>
      <dgm:spPr/>
    </dgm:pt>
    <dgm:pt modelId="{54CEE8F9-CB1D-4D18-94F5-ADC63ECFB9DD}" type="pres">
      <dgm:prSet presAssocID="{7C3E0970-3DEE-461A-81C5-B403CBE91EE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F7CAE2A-B04F-4797-9EE0-2BAB77005D5B}" type="pres">
      <dgm:prSet presAssocID="{7C3E0970-3DEE-461A-81C5-B403CBE91EE3}" presName="iconSpace" presStyleCnt="0"/>
      <dgm:spPr/>
    </dgm:pt>
    <dgm:pt modelId="{4B374D23-DED4-40A4-B848-25B4717D6429}" type="pres">
      <dgm:prSet presAssocID="{7C3E0970-3DEE-461A-81C5-B403CBE91EE3}" presName="parTx" presStyleLbl="revTx" presStyleIdx="2" presStyleCnt="6">
        <dgm:presLayoutVars>
          <dgm:chMax val="0"/>
          <dgm:chPref val="0"/>
        </dgm:presLayoutVars>
      </dgm:prSet>
      <dgm:spPr/>
    </dgm:pt>
    <dgm:pt modelId="{78042F8D-5034-401E-BA86-41FA333B12A5}" type="pres">
      <dgm:prSet presAssocID="{7C3E0970-3DEE-461A-81C5-B403CBE91EE3}" presName="txSpace" presStyleCnt="0"/>
      <dgm:spPr/>
    </dgm:pt>
    <dgm:pt modelId="{D3F13010-709B-4807-AAF8-2D17D1EDC545}" type="pres">
      <dgm:prSet presAssocID="{7C3E0970-3DEE-461A-81C5-B403CBE91EE3}" presName="desTx" presStyleLbl="revTx" presStyleIdx="3" presStyleCnt="6">
        <dgm:presLayoutVars/>
      </dgm:prSet>
      <dgm:spPr/>
    </dgm:pt>
    <dgm:pt modelId="{B8ACB781-12B2-416F-86DF-FACA9C2B6248}" type="pres">
      <dgm:prSet presAssocID="{5D48B00C-3414-4191-9DE0-855786ADA59C}" presName="sibTrans" presStyleCnt="0"/>
      <dgm:spPr/>
    </dgm:pt>
    <dgm:pt modelId="{56AF838D-D6A4-4D5D-93CE-0E0C43A98FAE}" type="pres">
      <dgm:prSet presAssocID="{2A1488C2-CD19-4156-9C72-B678780A9D6E}" presName="compNode" presStyleCnt="0"/>
      <dgm:spPr/>
    </dgm:pt>
    <dgm:pt modelId="{74E3C5A3-442C-4835-A895-16A66FF782EA}" type="pres">
      <dgm:prSet presAssocID="{2A1488C2-CD19-4156-9C72-B678780A9D6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E4D80C2-BB61-4553-A279-897A4C88880B}" type="pres">
      <dgm:prSet presAssocID="{2A1488C2-CD19-4156-9C72-B678780A9D6E}" presName="iconSpace" presStyleCnt="0"/>
      <dgm:spPr/>
    </dgm:pt>
    <dgm:pt modelId="{7AA8D76A-3F60-44AA-AA70-DDD95CB94D0C}" type="pres">
      <dgm:prSet presAssocID="{2A1488C2-CD19-4156-9C72-B678780A9D6E}" presName="parTx" presStyleLbl="revTx" presStyleIdx="4" presStyleCnt="6">
        <dgm:presLayoutVars>
          <dgm:chMax val="0"/>
          <dgm:chPref val="0"/>
        </dgm:presLayoutVars>
      </dgm:prSet>
      <dgm:spPr/>
    </dgm:pt>
    <dgm:pt modelId="{EF5969A0-77C6-4B14-9554-DCA62FED5DCB}" type="pres">
      <dgm:prSet presAssocID="{2A1488C2-CD19-4156-9C72-B678780A9D6E}" presName="txSpace" presStyleCnt="0"/>
      <dgm:spPr/>
    </dgm:pt>
    <dgm:pt modelId="{0B16B24A-78EA-4BC4-B453-35BF43757852}" type="pres">
      <dgm:prSet presAssocID="{2A1488C2-CD19-4156-9C72-B678780A9D6E}" presName="desTx" presStyleLbl="revTx" presStyleIdx="5" presStyleCnt="6">
        <dgm:presLayoutVars/>
      </dgm:prSet>
      <dgm:spPr/>
    </dgm:pt>
  </dgm:ptLst>
  <dgm:cxnLst>
    <dgm:cxn modelId="{A8D1F722-2226-4CC3-A955-D48788C9FD26}" type="presOf" srcId="{E69AAEF9-7C86-4343-9696-5390C9B9771A}" destId="{AD9FAA37-9B9E-4AD1-BFBC-8AABD7D6991D}" srcOrd="0" destOrd="0" presId="urn:microsoft.com/office/officeart/2018/5/layout/CenteredIconLabelDescriptionList"/>
    <dgm:cxn modelId="{CB3DE030-274C-4BB8-887C-8CF2E7AA04AD}" type="presOf" srcId="{8AEBF186-1309-472F-A3BD-24BF7F9FC55C}" destId="{0B16B24A-78EA-4BC4-B453-35BF43757852}" srcOrd="0" destOrd="1" presId="urn:microsoft.com/office/officeart/2018/5/layout/CenteredIconLabelDescriptionList"/>
    <dgm:cxn modelId="{AF938543-1DCD-403A-B7BC-73CC84FEA478}" type="presOf" srcId="{7C3E0970-3DEE-461A-81C5-B403CBE91EE3}" destId="{4B374D23-DED4-40A4-B848-25B4717D6429}" srcOrd="0" destOrd="0" presId="urn:microsoft.com/office/officeart/2018/5/layout/CenteredIconLabelDescriptionList"/>
    <dgm:cxn modelId="{82F46750-935D-4B93-B583-A93EA21490EF}" srcId="{7C3E0970-3DEE-461A-81C5-B403CBE91EE3}" destId="{DBEADF32-4F09-4857-8E2D-046961EBED01}" srcOrd="0" destOrd="0" parTransId="{99F01547-939D-4C8E-B55A-AA22EEBE9AAC}" sibTransId="{AF8A12E5-8F8A-4CB3-9AF6-B9A997D376BB}"/>
    <dgm:cxn modelId="{C372668A-211D-42B9-AD13-754A5AE60E96}" srcId="{2A1488C2-CD19-4156-9C72-B678780A9D6E}" destId="{8D89D572-B5E2-46EB-ADBC-280967EB9198}" srcOrd="0" destOrd="0" parTransId="{16D5DFD9-9025-4BAF-A8ED-8E9EBDAB53B6}" sibTransId="{110AD3C5-0958-401C-9536-C4543C5765CA}"/>
    <dgm:cxn modelId="{82ABB191-A7C2-4D67-901D-3861A1DADF03}" srcId="{2A1488C2-CD19-4156-9C72-B678780A9D6E}" destId="{8AEBF186-1309-472F-A3BD-24BF7F9FC55C}" srcOrd="1" destOrd="0" parTransId="{30B7AE03-82F9-449E-A110-A6E37A9DDD59}" sibTransId="{A75948A5-B418-4EAA-8022-0A227300D446}"/>
    <dgm:cxn modelId="{B61CBD95-4BC7-4618-801A-D02969F9F21C}" srcId="{54196E0A-591F-4030-881D-49A499D62842}" destId="{E69AAEF9-7C86-4343-9696-5390C9B9771A}" srcOrd="0" destOrd="0" parTransId="{0E5CD10A-6B2A-4C77-B727-CD096307920E}" sibTransId="{F54008FC-C379-41F3-AEC5-B05CF7E6D8F7}"/>
    <dgm:cxn modelId="{DCF8C595-4BB6-439A-8CDF-522249D41B1A}" type="presOf" srcId="{DBEADF32-4F09-4857-8E2D-046961EBED01}" destId="{D3F13010-709B-4807-AAF8-2D17D1EDC545}" srcOrd="0" destOrd="0" presId="urn:microsoft.com/office/officeart/2018/5/layout/CenteredIconLabelDescriptionList"/>
    <dgm:cxn modelId="{3E89EAA9-9AED-4A81-9812-5D28C6A01685}" type="presOf" srcId="{8D89D572-B5E2-46EB-ADBC-280967EB9198}" destId="{0B16B24A-78EA-4BC4-B453-35BF43757852}" srcOrd="0" destOrd="0" presId="urn:microsoft.com/office/officeart/2018/5/layout/CenteredIconLabelDescriptionList"/>
    <dgm:cxn modelId="{17A5F9BC-22D0-429D-8252-7F842FEBA722}" srcId="{E4A63513-950F-4E84-9B69-5533F4C3C493}" destId="{7C3E0970-3DEE-461A-81C5-B403CBE91EE3}" srcOrd="1" destOrd="0" parTransId="{01ACA6FD-3029-4DFA-A830-FC7968248454}" sibTransId="{5D48B00C-3414-4191-9DE0-855786ADA59C}"/>
    <dgm:cxn modelId="{1A15D4BD-2BE9-4A95-9AA3-3361D0F9EAED}" type="presOf" srcId="{A4B38FB1-074D-4844-9289-086857CE0514}" destId="{AD9FAA37-9B9E-4AD1-BFBC-8AABD7D6991D}" srcOrd="0" destOrd="1" presId="urn:microsoft.com/office/officeart/2018/5/layout/CenteredIconLabelDescriptionList"/>
    <dgm:cxn modelId="{CBFA5EC9-F24E-4543-B8EF-D87506462429}" srcId="{54196E0A-591F-4030-881D-49A499D62842}" destId="{A4B38FB1-074D-4844-9289-086857CE0514}" srcOrd="1" destOrd="0" parTransId="{04C4B2A9-4194-4D53-A793-28F8282149AF}" sibTransId="{5306A438-B9EF-41CC-A4D2-D296E7D93C16}"/>
    <dgm:cxn modelId="{DD64A9E6-66B7-4E67-A301-FD89A29E0BB6}" type="presOf" srcId="{E4A63513-950F-4E84-9B69-5533F4C3C493}" destId="{2C06CC80-A503-477A-9D58-4F146B853D18}" srcOrd="0" destOrd="0" presId="urn:microsoft.com/office/officeart/2018/5/layout/CenteredIconLabelDescriptionList"/>
    <dgm:cxn modelId="{0BFA7BEC-ABBA-45DE-8B58-7D1A1015DEE5}" type="presOf" srcId="{2A1488C2-CD19-4156-9C72-B678780A9D6E}" destId="{7AA8D76A-3F60-44AA-AA70-DDD95CB94D0C}" srcOrd="0" destOrd="0" presId="urn:microsoft.com/office/officeart/2018/5/layout/CenteredIconLabelDescriptionList"/>
    <dgm:cxn modelId="{8AC8EAF0-697A-4C32-A4FF-065E53BEF0A4}" srcId="{E4A63513-950F-4E84-9B69-5533F4C3C493}" destId="{54196E0A-591F-4030-881D-49A499D62842}" srcOrd="0" destOrd="0" parTransId="{220718C8-EC1B-46A4-A0B8-8AA99E2138B9}" sibTransId="{284CAC76-EB7E-4146-BFCE-418F927ADB1B}"/>
    <dgm:cxn modelId="{FFE305F5-A70C-4AC4-B0F9-A0555FA03A3D}" type="presOf" srcId="{54196E0A-591F-4030-881D-49A499D62842}" destId="{74D2D18F-E516-4D76-99E4-ACF42B4A9E35}" srcOrd="0" destOrd="0" presId="urn:microsoft.com/office/officeart/2018/5/layout/CenteredIconLabelDescriptionList"/>
    <dgm:cxn modelId="{EF887CF5-5CA2-4042-9843-29A9245E578F}" srcId="{E4A63513-950F-4E84-9B69-5533F4C3C493}" destId="{2A1488C2-CD19-4156-9C72-B678780A9D6E}" srcOrd="2" destOrd="0" parTransId="{B510771A-F308-41A8-8398-E40642D825B2}" sibTransId="{0D5C5F7C-982B-4DAA-8224-DC5D027A3B1C}"/>
    <dgm:cxn modelId="{34E89A22-5808-49F0-A882-210F3C235D0C}" type="presParOf" srcId="{2C06CC80-A503-477A-9D58-4F146B853D18}" destId="{6D930F2A-81FA-4B68-9B11-B20168C0187D}" srcOrd="0" destOrd="0" presId="urn:microsoft.com/office/officeart/2018/5/layout/CenteredIconLabelDescriptionList"/>
    <dgm:cxn modelId="{E86517BD-ECD0-4125-93B6-31ECD4B16221}" type="presParOf" srcId="{6D930F2A-81FA-4B68-9B11-B20168C0187D}" destId="{105C9504-2E66-4A6B-AC45-79F5CEB13CDC}" srcOrd="0" destOrd="0" presId="urn:microsoft.com/office/officeart/2018/5/layout/CenteredIconLabelDescriptionList"/>
    <dgm:cxn modelId="{4C8A808F-B75A-4AD6-85A9-0C91034367DE}" type="presParOf" srcId="{6D930F2A-81FA-4B68-9B11-B20168C0187D}" destId="{861FF55F-C4B5-4CB1-8540-166B6BFE4B1A}" srcOrd="1" destOrd="0" presId="urn:microsoft.com/office/officeart/2018/5/layout/CenteredIconLabelDescriptionList"/>
    <dgm:cxn modelId="{9878023D-267D-442A-9B5F-0D146407D941}" type="presParOf" srcId="{6D930F2A-81FA-4B68-9B11-B20168C0187D}" destId="{74D2D18F-E516-4D76-99E4-ACF42B4A9E35}" srcOrd="2" destOrd="0" presId="urn:microsoft.com/office/officeart/2018/5/layout/CenteredIconLabelDescriptionList"/>
    <dgm:cxn modelId="{8A0C423C-79D2-4209-A538-3CA827A48CD7}" type="presParOf" srcId="{6D930F2A-81FA-4B68-9B11-B20168C0187D}" destId="{86F642A2-40D2-4951-A08B-1794B19D1A32}" srcOrd="3" destOrd="0" presId="urn:microsoft.com/office/officeart/2018/5/layout/CenteredIconLabelDescriptionList"/>
    <dgm:cxn modelId="{EADF2D94-88B6-4E62-98C3-B34EC06F2C1F}" type="presParOf" srcId="{6D930F2A-81FA-4B68-9B11-B20168C0187D}" destId="{AD9FAA37-9B9E-4AD1-BFBC-8AABD7D6991D}" srcOrd="4" destOrd="0" presId="urn:microsoft.com/office/officeart/2018/5/layout/CenteredIconLabelDescriptionList"/>
    <dgm:cxn modelId="{9283EEB9-255C-4230-BEE7-E3C5810AEB07}" type="presParOf" srcId="{2C06CC80-A503-477A-9D58-4F146B853D18}" destId="{7C715841-4DFE-4553-AE34-68D358EC3362}" srcOrd="1" destOrd="0" presId="urn:microsoft.com/office/officeart/2018/5/layout/CenteredIconLabelDescriptionList"/>
    <dgm:cxn modelId="{2E7B43BE-6BA7-4DF0-9365-53CCBE8CCF04}" type="presParOf" srcId="{2C06CC80-A503-477A-9D58-4F146B853D18}" destId="{7BC3413A-BEB8-41BC-A6DA-EDF17FC64D50}" srcOrd="2" destOrd="0" presId="urn:microsoft.com/office/officeart/2018/5/layout/CenteredIconLabelDescriptionList"/>
    <dgm:cxn modelId="{318A4307-0589-4543-840E-9DC8D1F1AF89}" type="presParOf" srcId="{7BC3413A-BEB8-41BC-A6DA-EDF17FC64D50}" destId="{54CEE8F9-CB1D-4D18-94F5-ADC63ECFB9DD}" srcOrd="0" destOrd="0" presId="urn:microsoft.com/office/officeart/2018/5/layout/CenteredIconLabelDescriptionList"/>
    <dgm:cxn modelId="{D704401B-5503-4897-9A05-7B0FB40152A5}" type="presParOf" srcId="{7BC3413A-BEB8-41BC-A6DA-EDF17FC64D50}" destId="{7F7CAE2A-B04F-4797-9EE0-2BAB77005D5B}" srcOrd="1" destOrd="0" presId="urn:microsoft.com/office/officeart/2018/5/layout/CenteredIconLabelDescriptionList"/>
    <dgm:cxn modelId="{D9A96428-1642-4461-A0A5-CE440AEAD936}" type="presParOf" srcId="{7BC3413A-BEB8-41BC-A6DA-EDF17FC64D50}" destId="{4B374D23-DED4-40A4-B848-25B4717D6429}" srcOrd="2" destOrd="0" presId="urn:microsoft.com/office/officeart/2018/5/layout/CenteredIconLabelDescriptionList"/>
    <dgm:cxn modelId="{5232E357-E481-433C-A74D-EA01E2998089}" type="presParOf" srcId="{7BC3413A-BEB8-41BC-A6DA-EDF17FC64D50}" destId="{78042F8D-5034-401E-BA86-41FA333B12A5}" srcOrd="3" destOrd="0" presId="urn:microsoft.com/office/officeart/2018/5/layout/CenteredIconLabelDescriptionList"/>
    <dgm:cxn modelId="{9B91DE47-7576-4082-B758-A0C2B57794FA}" type="presParOf" srcId="{7BC3413A-BEB8-41BC-A6DA-EDF17FC64D50}" destId="{D3F13010-709B-4807-AAF8-2D17D1EDC545}" srcOrd="4" destOrd="0" presId="urn:microsoft.com/office/officeart/2018/5/layout/CenteredIconLabelDescriptionList"/>
    <dgm:cxn modelId="{1C5C2029-BB46-4AE6-ABC8-5442594157AC}" type="presParOf" srcId="{2C06CC80-A503-477A-9D58-4F146B853D18}" destId="{B8ACB781-12B2-416F-86DF-FACA9C2B6248}" srcOrd="3" destOrd="0" presId="urn:microsoft.com/office/officeart/2018/5/layout/CenteredIconLabelDescriptionList"/>
    <dgm:cxn modelId="{A6BD6852-39D8-4892-88B9-7F1BD27279B0}" type="presParOf" srcId="{2C06CC80-A503-477A-9D58-4F146B853D18}" destId="{56AF838D-D6A4-4D5D-93CE-0E0C43A98FAE}" srcOrd="4" destOrd="0" presId="urn:microsoft.com/office/officeart/2018/5/layout/CenteredIconLabelDescriptionList"/>
    <dgm:cxn modelId="{736DE9B6-340E-46C0-90D2-270F42D5949C}" type="presParOf" srcId="{56AF838D-D6A4-4D5D-93CE-0E0C43A98FAE}" destId="{74E3C5A3-442C-4835-A895-16A66FF782EA}" srcOrd="0" destOrd="0" presId="urn:microsoft.com/office/officeart/2018/5/layout/CenteredIconLabelDescriptionList"/>
    <dgm:cxn modelId="{191DA78F-83BB-42E8-9096-E55C25630AA6}" type="presParOf" srcId="{56AF838D-D6A4-4D5D-93CE-0E0C43A98FAE}" destId="{CE4D80C2-BB61-4553-A279-897A4C88880B}" srcOrd="1" destOrd="0" presId="urn:microsoft.com/office/officeart/2018/5/layout/CenteredIconLabelDescriptionList"/>
    <dgm:cxn modelId="{66B8CED1-A67D-4537-ACCB-52DD33574486}" type="presParOf" srcId="{56AF838D-D6A4-4D5D-93CE-0E0C43A98FAE}" destId="{7AA8D76A-3F60-44AA-AA70-DDD95CB94D0C}" srcOrd="2" destOrd="0" presId="urn:microsoft.com/office/officeart/2018/5/layout/CenteredIconLabelDescriptionList"/>
    <dgm:cxn modelId="{FF49CD43-45A7-4730-A67A-A8C7E91DBE84}" type="presParOf" srcId="{56AF838D-D6A4-4D5D-93CE-0E0C43A98FAE}" destId="{EF5969A0-77C6-4B14-9554-DCA62FED5DCB}" srcOrd="3" destOrd="0" presId="urn:microsoft.com/office/officeart/2018/5/layout/CenteredIconLabelDescriptionList"/>
    <dgm:cxn modelId="{10B50C99-D951-48BA-8429-89E1CA72F83E}" type="presParOf" srcId="{56AF838D-D6A4-4D5D-93CE-0E0C43A98FAE}" destId="{0B16B24A-78EA-4BC4-B453-35BF43757852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34D7BC-7D50-4BA9-A580-FFC8C25B612E}">
      <dsp:nvSpPr>
        <dsp:cNvPr id="0" name=""/>
        <dsp:cNvSpPr/>
      </dsp:nvSpPr>
      <dsp:spPr>
        <a:xfrm>
          <a:off x="0" y="0"/>
          <a:ext cx="8310928" cy="7035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  <a:schemeClr val="accent2">
                <a:hueOff val="0"/>
                <a:satOff val="0"/>
                <a:lumOff val="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Don’t ask “Why”</a:t>
          </a:r>
          <a:endParaRPr lang="en-US" sz="3000" kern="1200"/>
        </a:p>
      </dsp:txBody>
      <dsp:txXfrm>
        <a:off x="20605" y="20605"/>
        <a:ext cx="7469467" cy="662306"/>
      </dsp:txXfrm>
    </dsp:sp>
    <dsp:sp modelId="{03726A79-0BA0-406C-B746-A4F0092D87BB}">
      <dsp:nvSpPr>
        <dsp:cNvPr id="0" name=""/>
        <dsp:cNvSpPr/>
      </dsp:nvSpPr>
      <dsp:spPr>
        <a:xfrm>
          <a:off x="620621" y="801227"/>
          <a:ext cx="8310928" cy="7035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899997"/>
                <a:satOff val="-463"/>
                <a:lumOff val="-1177"/>
                <a:alphaOff val="0"/>
                <a:shade val="88000"/>
                <a:lumMod val="88000"/>
              </a:schemeClr>
              <a:schemeClr val="accent2">
                <a:hueOff val="899997"/>
                <a:satOff val="-463"/>
                <a:lumOff val="-1177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Active Listening</a:t>
          </a:r>
          <a:endParaRPr lang="en-US" sz="3000" kern="1200"/>
        </a:p>
      </dsp:txBody>
      <dsp:txXfrm>
        <a:off x="641226" y="821832"/>
        <a:ext cx="7191811" cy="662306"/>
      </dsp:txXfrm>
    </dsp:sp>
    <dsp:sp modelId="{F4ECCA11-0730-474F-91BA-49232585C180}">
      <dsp:nvSpPr>
        <dsp:cNvPr id="0" name=""/>
        <dsp:cNvSpPr/>
      </dsp:nvSpPr>
      <dsp:spPr>
        <a:xfrm>
          <a:off x="1241242" y="1602454"/>
          <a:ext cx="8310928" cy="7035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1799994"/>
                <a:satOff val="-925"/>
                <a:lumOff val="-2353"/>
                <a:alphaOff val="0"/>
                <a:shade val="88000"/>
                <a:lumMod val="88000"/>
              </a:schemeClr>
              <a:schemeClr val="accent2">
                <a:hueOff val="1799994"/>
                <a:satOff val="-925"/>
                <a:lumOff val="-2353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Validation</a:t>
          </a:r>
          <a:endParaRPr lang="en-US" sz="3000" kern="1200"/>
        </a:p>
      </dsp:txBody>
      <dsp:txXfrm>
        <a:off x="1261847" y="1623059"/>
        <a:ext cx="7191811" cy="662306"/>
      </dsp:txXfrm>
    </dsp:sp>
    <dsp:sp modelId="{3948765A-C3E5-4178-ACBF-EF162551D9EB}">
      <dsp:nvSpPr>
        <dsp:cNvPr id="0" name=""/>
        <dsp:cNvSpPr/>
      </dsp:nvSpPr>
      <dsp:spPr>
        <a:xfrm>
          <a:off x="1861863" y="2403681"/>
          <a:ext cx="8310928" cy="7035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2699991"/>
                <a:satOff val="-1388"/>
                <a:lumOff val="-3530"/>
                <a:alphaOff val="0"/>
                <a:shade val="88000"/>
                <a:lumMod val="88000"/>
              </a:schemeClr>
              <a:schemeClr val="accent2">
                <a:hueOff val="2699991"/>
                <a:satOff val="-1388"/>
                <a:lumOff val="-3530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Empathize</a:t>
          </a:r>
          <a:endParaRPr lang="en-US" sz="3000" kern="1200"/>
        </a:p>
      </dsp:txBody>
      <dsp:txXfrm>
        <a:off x="1882468" y="2424286"/>
        <a:ext cx="7191811" cy="662306"/>
      </dsp:txXfrm>
    </dsp:sp>
    <dsp:sp modelId="{6C114EBC-ABE5-4CF4-AC3F-C1DFB8BF76D6}">
      <dsp:nvSpPr>
        <dsp:cNvPr id="0" name=""/>
        <dsp:cNvSpPr/>
      </dsp:nvSpPr>
      <dsp:spPr>
        <a:xfrm>
          <a:off x="2482484" y="3204908"/>
          <a:ext cx="8310928" cy="7035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2">
                <a:hueOff val="3599988"/>
                <a:satOff val="-1850"/>
                <a:lumOff val="-4706"/>
                <a:alphaOff val="0"/>
                <a:shade val="88000"/>
                <a:lumMod val="88000"/>
              </a:schemeClr>
              <a:schemeClr val="accent2">
                <a:hueOff val="3599988"/>
                <a:satOff val="-1850"/>
                <a:lumOff val="-4706"/>
                <a:alphaOff val="0"/>
              </a:schemeClr>
            </a:duotone>
          </a:blip>
          <a:tile tx="0" ty="0" sx="100000" sy="100000" flip="none" algn="tl"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baseline="0"/>
            <a:t>Find Common Ground</a:t>
          </a:r>
          <a:endParaRPr lang="en-US" sz="3000" kern="1200"/>
        </a:p>
      </dsp:txBody>
      <dsp:txXfrm>
        <a:off x="2503089" y="3225513"/>
        <a:ext cx="7191811" cy="662306"/>
      </dsp:txXfrm>
    </dsp:sp>
    <dsp:sp modelId="{4168BCF5-1C68-49DF-A3C2-5BAE167B8E2B}">
      <dsp:nvSpPr>
        <dsp:cNvPr id="0" name=""/>
        <dsp:cNvSpPr/>
      </dsp:nvSpPr>
      <dsp:spPr>
        <a:xfrm>
          <a:off x="7853642" y="513957"/>
          <a:ext cx="457285" cy="45728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956531" y="513957"/>
        <a:ext cx="251507" cy="344107"/>
      </dsp:txXfrm>
    </dsp:sp>
    <dsp:sp modelId="{EC2DDA4F-51DD-4044-AB1E-084B94CC4FCC}">
      <dsp:nvSpPr>
        <dsp:cNvPr id="0" name=""/>
        <dsp:cNvSpPr/>
      </dsp:nvSpPr>
      <dsp:spPr>
        <a:xfrm>
          <a:off x="8474263" y="1315185"/>
          <a:ext cx="457285" cy="45728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285942"/>
            <a:satOff val="-706"/>
            <a:lumOff val="-35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1285942"/>
              <a:satOff val="-706"/>
              <a:lumOff val="-35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577152" y="1315185"/>
        <a:ext cx="251507" cy="344107"/>
      </dsp:txXfrm>
    </dsp:sp>
    <dsp:sp modelId="{B33C52E6-03C0-498A-B3BB-A80F68ED7976}">
      <dsp:nvSpPr>
        <dsp:cNvPr id="0" name=""/>
        <dsp:cNvSpPr/>
      </dsp:nvSpPr>
      <dsp:spPr>
        <a:xfrm>
          <a:off x="9094884" y="2104686"/>
          <a:ext cx="457285" cy="45728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571884"/>
            <a:satOff val="-1413"/>
            <a:lumOff val="-70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2571884"/>
              <a:satOff val="-1413"/>
              <a:lumOff val="-70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197773" y="2104686"/>
        <a:ext cx="251507" cy="344107"/>
      </dsp:txXfrm>
    </dsp:sp>
    <dsp:sp modelId="{BAD9F0B9-3380-48E2-9D58-B8CEA317EDE9}">
      <dsp:nvSpPr>
        <dsp:cNvPr id="0" name=""/>
        <dsp:cNvSpPr/>
      </dsp:nvSpPr>
      <dsp:spPr>
        <a:xfrm>
          <a:off x="9715506" y="2913730"/>
          <a:ext cx="457285" cy="45728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857825"/>
            <a:satOff val="-2119"/>
            <a:lumOff val="-105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3857825"/>
              <a:satOff val="-2119"/>
              <a:lumOff val="-105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818395" y="2913730"/>
        <a:ext cx="251507" cy="3441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C9504-2E66-4A6B-AC45-79F5CEB13CDC}">
      <dsp:nvSpPr>
        <dsp:cNvPr id="0" name=""/>
        <dsp:cNvSpPr/>
      </dsp:nvSpPr>
      <dsp:spPr>
        <a:xfrm>
          <a:off x="1051183" y="714127"/>
          <a:ext cx="1126617" cy="11266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D2D18F-E516-4D76-99E4-ACF42B4A9E35}">
      <dsp:nvSpPr>
        <dsp:cNvPr id="0" name=""/>
        <dsp:cNvSpPr/>
      </dsp:nvSpPr>
      <dsp:spPr>
        <a:xfrm>
          <a:off x="5038" y="1947391"/>
          <a:ext cx="3218906" cy="482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b="0" i="0" kern="1200" baseline="0"/>
            <a:t>Active Listening</a:t>
          </a:r>
          <a:endParaRPr lang="en-US" sz="2100" kern="1200"/>
        </a:p>
      </dsp:txBody>
      <dsp:txXfrm>
        <a:off x="5038" y="1947391"/>
        <a:ext cx="3218906" cy="482835"/>
      </dsp:txXfrm>
    </dsp:sp>
    <dsp:sp modelId="{AD9FAA37-9B9E-4AD1-BFBC-8AABD7D6991D}">
      <dsp:nvSpPr>
        <dsp:cNvPr id="0" name=""/>
        <dsp:cNvSpPr/>
      </dsp:nvSpPr>
      <dsp:spPr>
        <a:xfrm>
          <a:off x="5038" y="2479831"/>
          <a:ext cx="3218906" cy="714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/>
            <a:t>Mirroring: I heard you say - &lt;Repeat back what they said&gt;</a:t>
          </a:r>
          <a:endParaRPr lang="en-US" sz="1500" kern="120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/>
            <a:t>Is there more?</a:t>
          </a:r>
          <a:endParaRPr lang="en-US" sz="1500" kern="1200"/>
        </a:p>
      </dsp:txBody>
      <dsp:txXfrm>
        <a:off x="5038" y="2479831"/>
        <a:ext cx="3218906" cy="714466"/>
      </dsp:txXfrm>
    </dsp:sp>
    <dsp:sp modelId="{54CEE8F9-CB1D-4D18-94F5-ADC63ECFB9DD}">
      <dsp:nvSpPr>
        <dsp:cNvPr id="0" name=""/>
        <dsp:cNvSpPr/>
      </dsp:nvSpPr>
      <dsp:spPr>
        <a:xfrm>
          <a:off x="4833397" y="714127"/>
          <a:ext cx="1126617" cy="11266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374D23-DED4-40A4-B848-25B4717D6429}">
      <dsp:nvSpPr>
        <dsp:cNvPr id="0" name=""/>
        <dsp:cNvSpPr/>
      </dsp:nvSpPr>
      <dsp:spPr>
        <a:xfrm>
          <a:off x="3787253" y="1947391"/>
          <a:ext cx="3218906" cy="482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b="0" i="0" kern="1200" baseline="0"/>
            <a:t>Validation</a:t>
          </a:r>
          <a:endParaRPr lang="en-US" sz="2100" kern="1200"/>
        </a:p>
      </dsp:txBody>
      <dsp:txXfrm>
        <a:off x="3787253" y="1947391"/>
        <a:ext cx="3218906" cy="482835"/>
      </dsp:txXfrm>
    </dsp:sp>
    <dsp:sp modelId="{D3F13010-709B-4807-AAF8-2D17D1EDC545}">
      <dsp:nvSpPr>
        <dsp:cNvPr id="0" name=""/>
        <dsp:cNvSpPr/>
      </dsp:nvSpPr>
      <dsp:spPr>
        <a:xfrm>
          <a:off x="3787253" y="2479831"/>
          <a:ext cx="3218906" cy="714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/>
            <a:t>Summarize and connect</a:t>
          </a:r>
          <a:endParaRPr lang="en-US" sz="1500" kern="1200"/>
        </a:p>
      </dsp:txBody>
      <dsp:txXfrm>
        <a:off x="3787253" y="2479831"/>
        <a:ext cx="3218906" cy="714466"/>
      </dsp:txXfrm>
    </dsp:sp>
    <dsp:sp modelId="{74E3C5A3-442C-4835-A895-16A66FF782EA}">
      <dsp:nvSpPr>
        <dsp:cNvPr id="0" name=""/>
        <dsp:cNvSpPr/>
      </dsp:nvSpPr>
      <dsp:spPr>
        <a:xfrm>
          <a:off x="8615612" y="714127"/>
          <a:ext cx="1126617" cy="11266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A8D76A-3F60-44AA-AA70-DDD95CB94D0C}">
      <dsp:nvSpPr>
        <dsp:cNvPr id="0" name=""/>
        <dsp:cNvSpPr/>
      </dsp:nvSpPr>
      <dsp:spPr>
        <a:xfrm>
          <a:off x="7569468" y="1947391"/>
          <a:ext cx="3218906" cy="482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b="0" i="0" kern="1200" baseline="0"/>
            <a:t>Empathize via “I” Statements</a:t>
          </a:r>
          <a:endParaRPr lang="en-US" sz="2100" kern="1200"/>
        </a:p>
      </dsp:txBody>
      <dsp:txXfrm>
        <a:off x="7569468" y="1947391"/>
        <a:ext cx="3218906" cy="482835"/>
      </dsp:txXfrm>
    </dsp:sp>
    <dsp:sp modelId="{0B16B24A-78EA-4BC4-B453-35BF43757852}">
      <dsp:nvSpPr>
        <dsp:cNvPr id="0" name=""/>
        <dsp:cNvSpPr/>
      </dsp:nvSpPr>
      <dsp:spPr>
        <a:xfrm>
          <a:off x="7569468" y="2479831"/>
          <a:ext cx="3218906" cy="714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/>
            <a:t>I feel this way</a:t>
          </a:r>
          <a:endParaRPr lang="en-US" sz="1500" kern="120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 baseline="0"/>
            <a:t>I imagine this is what you might be going through</a:t>
          </a:r>
          <a:endParaRPr lang="en-US" sz="1500" kern="1200"/>
        </a:p>
      </dsp:txBody>
      <dsp:txXfrm>
        <a:off x="7569468" y="2479831"/>
        <a:ext cx="3218906" cy="714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4FEFB-5D9D-481B-89B9-FB8387B9DA50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3FE9D-9D03-40C0-9C0F-30DF72388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322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Breaking Barriers: Overcoming Psychological Hurdles in Advocacy – Alex </a:t>
            </a:r>
          </a:p>
          <a:p>
            <a:r>
              <a:rPr lang="en-US" dirty="0"/>
              <a:t>Addressing defensiveness and other barriers in communication for successful advocacy. Strategies for overcoming communication challenges, including Imago Dialog and value connections.</a:t>
            </a:r>
          </a:p>
          <a:p>
            <a:endParaRPr lang="en-US" dirty="0"/>
          </a:p>
          <a:p>
            <a:r>
              <a:rPr lang="en-US" i="1" dirty="0"/>
              <a:t>“Sometimes, it feels like we're expected to be mind readers. The other person is thinking, ‘You should just know why I’m upset,’ while we’re over here, thinking, ‘If I could read minds, I’d probably be playing the lottery instead of trying to have this conversation!’"</a:t>
            </a:r>
            <a:endParaRPr lang="en-US" dirty="0"/>
          </a:p>
          <a:p>
            <a:r>
              <a:rPr lang="en-US" dirty="0"/>
              <a:t>This plays on the unrealistic expectations we have during communication and leads smoothly into the idea that effective advocacy is about breaking through those expectations with real strategies.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3FE9D-9D03-40C0-9C0F-30DF723880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70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80841f643a_2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g280841f643a_2_2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g280841f643a_2_2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4c611104d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g24c611104d1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g24c611104d1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28B34-36BD-4171-9536-B9366155DA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77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28B34-36BD-4171-9536-B9366155DA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66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28B34-36BD-4171-9536-B9366155DA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892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b="1" kern="100" dirty="0">
                <a:solidFill>
                  <a:srgbClr val="1F3763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Open Dialogue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an environment where people feel safe sharing their perspectives. Foster open dialogue by asking open-ended questions that invite participation rather than confrontation.</a:t>
            </a: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b="1" kern="100" dirty="0">
                <a:solidFill>
                  <a:srgbClr val="1F3763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Listening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 your full engagement by actively listening to what the other person is saying. Nonverbal cues like nodding and maintaining eye contact can go a long way.</a:t>
            </a: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b="1" kern="100" dirty="0">
                <a:solidFill>
                  <a:srgbClr val="1F3763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Validation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Recognize the other person’s feelings or opinions without necessarily agreeing with them. This acknowledgment can help to disarm defensiveness.</a:t>
            </a: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b="1" kern="100" dirty="0">
                <a:solidFill>
                  <a:srgbClr val="1F3763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Non-accusatory Language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Employ "I" statements to express your views in a way that avoids blaming or accusing the other party. For example, say, "I feel that this policy is unjust," instead of, "You're wrong if you support this policy."</a:t>
            </a:r>
          </a:p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n-US" sz="1800" b="1" kern="100" dirty="0">
                <a:solidFill>
                  <a:srgbClr val="1F3763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Common Ground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Identifying shared interests or values can act as a 'psychological cushion' during more contentious discussions, reducing the chance of defensiveness.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428B34-36BD-4171-9536-B9366155DA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35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lnSpc>
                <a:spcPct val="100000"/>
              </a:lnSpc>
            </a:pPr>
            <a:r>
              <a:rPr lang="en-US" dirty="0"/>
              <a:t>Start from the place of having an </a:t>
            </a:r>
            <a:r>
              <a:rPr lang="en-US" sz="1600" b="0" i="0" kern="1200" cap="none" dirty="0">
                <a:solidFill>
                  <a:schemeClr val="tx1"/>
                </a:solidFill>
                <a:effectLst/>
              </a:rPr>
              <a:t>Open Dialogue to develop </a:t>
            </a:r>
            <a:r>
              <a:rPr lang="en-US" sz="1400" b="0" i="0" kern="1200" cap="none" dirty="0">
                <a:solidFill>
                  <a:schemeClr val="tx1"/>
                </a:solidFill>
                <a:effectLst/>
              </a:rPr>
              <a:t>Psychological Safety</a:t>
            </a:r>
            <a:endParaRPr lang="en-US" sz="1400" cap="none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3FE9D-9D03-40C0-9C0F-30DF723880F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84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82018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1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82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3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7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20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08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000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59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45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3848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39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12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98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86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78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62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hart Table Timeline" type="obj">
  <p:cSld name="5_Chart Table Timelin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7"/>
          <p:cNvGrpSpPr/>
          <p:nvPr/>
        </p:nvGrpSpPr>
        <p:grpSpPr>
          <a:xfrm>
            <a:off x="1393822" y="5300661"/>
            <a:ext cx="1030305" cy="1030305"/>
            <a:chOff x="10240859" y="1436639"/>
            <a:chExt cx="1030305" cy="1030305"/>
          </a:xfrm>
        </p:grpSpPr>
        <p:sp>
          <p:nvSpPr>
            <p:cNvPr id="90" name="Google Shape;90;p17"/>
            <p:cNvSpPr/>
            <p:nvPr/>
          </p:nvSpPr>
          <p:spPr>
            <a:xfrm rot="-8100000">
              <a:off x="10268976" y="1743588"/>
              <a:ext cx="926985" cy="463493"/>
            </a:xfrm>
            <a:custGeom>
              <a:avLst/>
              <a:gdLst/>
              <a:ahLst/>
              <a:cxnLst/>
              <a:rect l="l" t="t" r="r" b="b"/>
              <a:pathLst>
                <a:path w="2658746" h="1329373" extrusionOk="0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1" name="Google Shape;91;p17"/>
            <p:cNvSpPr/>
            <p:nvPr/>
          </p:nvSpPr>
          <p:spPr>
            <a:xfrm rot="-2700000">
              <a:off x="11115555" y="1939340"/>
              <a:ext cx="53549" cy="233295"/>
            </a:xfrm>
            <a:prstGeom prst="ellipse">
              <a:avLst/>
            </a:prstGeom>
            <a:solidFill>
              <a:srgbClr val="2B274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2" name="Google Shape;92;p17"/>
            <p:cNvSpPr/>
            <p:nvPr/>
          </p:nvSpPr>
          <p:spPr>
            <a:xfrm rot="-2700000">
              <a:off x="10625042" y="1448827"/>
              <a:ext cx="53549" cy="233295"/>
            </a:xfrm>
            <a:prstGeom prst="ellipse">
              <a:avLst/>
            </a:prstGeom>
            <a:solidFill>
              <a:srgbClr val="2B274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93" name="Google Shape;93;p17"/>
            <p:cNvSpPr/>
            <p:nvPr/>
          </p:nvSpPr>
          <p:spPr>
            <a:xfrm rot="-8100000">
              <a:off x="10292519" y="1686748"/>
              <a:ext cx="926985" cy="530086"/>
            </a:xfrm>
            <a:custGeom>
              <a:avLst/>
              <a:gdLst/>
              <a:ahLst/>
              <a:cxnLst/>
              <a:rect l="l" t="t" r="r" b="b"/>
              <a:pathLst>
                <a:path w="2658746" h="1329373" extrusionOk="0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rgbClr val="746EB3">
                <a:alpha val="20000"/>
              </a:srgb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550861" y="549275"/>
            <a:ext cx="11091600" cy="13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la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550863" y="2113200"/>
            <a:ext cx="11090275" cy="397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23323" algn="l">
              <a:lnSpc>
                <a:spcPct val="11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dt" idx="10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ftr" idx="11"/>
          </p:nvPr>
        </p:nvSpPr>
        <p:spPr>
          <a:xfrm>
            <a:off x="3359151" y="6507212"/>
            <a:ext cx="637921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ldNum" idx="12"/>
          </p:nvPr>
        </p:nvSpPr>
        <p:spPr>
          <a:xfrm>
            <a:off x="9948863" y="6507212"/>
            <a:ext cx="169227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74034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09600" y="1783080"/>
            <a:ext cx="10972800" cy="438912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accent1"/>
              </a:buCl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EA7B2A-019A-D09C-35F7-F7E7509DBE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1481"/>
            <a:ext cx="10972800" cy="685482"/>
          </a:xfrm>
        </p:spPr>
        <p:txBody>
          <a:bodyPr/>
          <a:lstStyle>
            <a:lvl1pPr>
              <a:defRPr sz="4000" baseline="0">
                <a:solidFill>
                  <a:srgbClr val="FD4353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0C90479-5041-D779-8375-5500B57D15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051560"/>
            <a:ext cx="10972800" cy="548640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Font typeface="Arial" panose="020B0604020202020204" pitchFamily="34" charset="0"/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987531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FF66A38-3926-47F3-B982-CD8D22C859EB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C1A067B-EEFC-498C-93D4-F91291F31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9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dvocacyleadership.com/" TargetMode="External"/><Relationship Id="rId2" Type="http://schemas.openxmlformats.org/officeDocument/2006/relationships/hyperlink" Target="mailto:Alex.Bender@advocacyLeadership.com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imagoworks.com/the-imago-dialogue/step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BC845-C0D3-482C-F8B8-871EE93D3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Breaking Barriers: </a:t>
            </a:r>
            <a:b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Overcoming Psychological Hurdles in Advocacy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A73DE1-022A-DAB9-4E09-1F5D0C8E8D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Alex Bender</a:t>
            </a:r>
          </a:p>
        </p:txBody>
      </p:sp>
    </p:spTree>
    <p:extLst>
      <p:ext uri="{BB962C8B-B14F-4D97-AF65-F5344CB8AC3E}">
        <p14:creationId xmlns:p14="http://schemas.microsoft.com/office/powerpoint/2010/main" val="20301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412F17E-378A-48DF-A7D0-616F75D5C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4" name="Freeform 11">
            <a:extLst>
              <a:ext uri="{FF2B5EF4-FFF2-40B4-BE49-F238E27FC236}">
                <a16:creationId xmlns:a16="http://schemas.microsoft.com/office/drawing/2014/main" id="{908915DF-1091-4602-9B1A-C06774398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6CFA88D5-4955-401D-884D-20970DD4E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Freeform 25">
            <a:extLst>
              <a:ext uri="{FF2B5EF4-FFF2-40B4-BE49-F238E27FC236}">
                <a16:creationId xmlns:a16="http://schemas.microsoft.com/office/drawing/2014/main" id="{164D267B-C17A-4774-88F8-99CC562E3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Freeform 14">
            <a:extLst>
              <a:ext uri="{FF2B5EF4-FFF2-40B4-BE49-F238E27FC236}">
                <a16:creationId xmlns:a16="http://schemas.microsoft.com/office/drawing/2014/main" id="{C1C5AED6-50C3-434F-B16D-A7A833763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5-Point Star 24">
            <a:extLst>
              <a:ext uri="{FF2B5EF4-FFF2-40B4-BE49-F238E27FC236}">
                <a16:creationId xmlns:a16="http://schemas.microsoft.com/office/drawing/2014/main" id="{AFF213A5-1AFF-47E9-83C0-F71BD7388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01867CA-E60E-4F71-9A83-DCBF50B9D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6" name="Freeform 16">
            <a:extLst>
              <a:ext uri="{FF2B5EF4-FFF2-40B4-BE49-F238E27FC236}">
                <a16:creationId xmlns:a16="http://schemas.microsoft.com/office/drawing/2014/main" id="{66C64BDF-F8AD-4748-8D5F-74F4530D7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Freeform 18">
            <a:extLst>
              <a:ext uri="{FF2B5EF4-FFF2-40B4-BE49-F238E27FC236}">
                <a16:creationId xmlns:a16="http://schemas.microsoft.com/office/drawing/2014/main" id="{F79D7B67-3FD5-4EAB-A55C-C0ABF0CB2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7938" y="3165071"/>
            <a:ext cx="11337749" cy="3146030"/>
          </a:xfrm>
          <a:custGeom>
            <a:avLst/>
            <a:gdLst>
              <a:gd name="connsiteX0" fmla="*/ 11201371 w 11337749"/>
              <a:gd name="connsiteY0" fmla="*/ 0 h 3146030"/>
              <a:gd name="connsiteX1" fmla="*/ 11337749 w 11337749"/>
              <a:gd name="connsiteY1" fmla="*/ 2542023 h 3146030"/>
              <a:gd name="connsiteX2" fmla="*/ 8492 w 11337749"/>
              <a:gd name="connsiteY2" fmla="*/ 3146030 h 3146030"/>
              <a:gd name="connsiteX3" fmla="*/ 2 w 11337749"/>
              <a:gd name="connsiteY3" fmla="*/ 587735 h 3146030"/>
              <a:gd name="connsiteX4" fmla="*/ 0 w 11337749"/>
              <a:gd name="connsiteY4" fmla="*/ 587038 h 314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7749" h="3146030">
                <a:moveTo>
                  <a:pt x="11201371" y="0"/>
                </a:moveTo>
                <a:lnTo>
                  <a:pt x="11337749" y="2542023"/>
                </a:lnTo>
                <a:lnTo>
                  <a:pt x="8492" y="3146030"/>
                </a:lnTo>
                <a:cubicBezTo>
                  <a:pt x="10785" y="2572498"/>
                  <a:pt x="1900" y="1389730"/>
                  <a:pt x="2" y="587735"/>
                </a:cubicBezTo>
                <a:lnTo>
                  <a:pt x="0" y="587038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Freeform 20">
            <a:extLst>
              <a:ext uri="{FF2B5EF4-FFF2-40B4-BE49-F238E27FC236}">
                <a16:creationId xmlns:a16="http://schemas.microsoft.com/office/drawing/2014/main" id="{33828123-C905-415B-832E-3BEA209D2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B8A970-B1B9-2490-E967-9E905FDAF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20000">
            <a:off x="532474" y="3680423"/>
            <a:ext cx="10178799" cy="1346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Clash to Connection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7C8BB1-85B5-4F8D-8794-8AA0EA560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1365">
            <a:off x="1501741" y="374235"/>
            <a:ext cx="228600" cy="228600"/>
          </a:xfrm>
          <a:prstGeom prst="rect">
            <a:avLst/>
          </a:prstGeom>
          <a:solidFill>
            <a:srgbClr val="EA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455D90-57A9-4F9E-B409-5EC537A2A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1365">
            <a:off x="10696541" y="2504332"/>
            <a:ext cx="228600" cy="228600"/>
          </a:xfrm>
          <a:prstGeom prst="rect">
            <a:avLst/>
          </a:prstGeom>
          <a:solidFill>
            <a:srgbClr val="EA2D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22">
            <a:extLst>
              <a:ext uri="{FF2B5EF4-FFF2-40B4-BE49-F238E27FC236}">
                <a16:creationId xmlns:a16="http://schemas.microsoft.com/office/drawing/2014/main" id="{2CA9F18C-BF69-4D91-AF02-32BBC3A61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5183431" y="5370202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 descr="A couple of women standing in front of a white wall&#10;&#10;Description automatically generated">
            <a:extLst>
              <a:ext uri="{FF2B5EF4-FFF2-40B4-BE49-F238E27FC236}">
                <a16:creationId xmlns:a16="http://schemas.microsoft.com/office/drawing/2014/main" id="{CF018E27-F785-0913-07BC-54CDD6BD90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8559"/>
          <a:stretch/>
        </p:blipFill>
        <p:spPr>
          <a:xfrm rot="21420000">
            <a:off x="-98391" y="-136148"/>
            <a:ext cx="5487181" cy="3616286"/>
          </a:xfrm>
          <a:custGeom>
            <a:avLst/>
            <a:gdLst/>
            <a:ahLst/>
            <a:cxnLst/>
            <a:rect l="l" t="t" r="r" b="b"/>
            <a:pathLst>
              <a:path w="5487181" h="3616286">
                <a:moveTo>
                  <a:pt x="189521" y="0"/>
                </a:moveTo>
                <a:lnTo>
                  <a:pt x="5487181" y="277638"/>
                </a:lnTo>
                <a:lnTo>
                  <a:pt x="5487181" y="3616286"/>
                </a:lnTo>
                <a:lnTo>
                  <a:pt x="0" y="3616286"/>
                </a:lnTo>
                <a:close/>
              </a:path>
            </a:pathLst>
          </a:custGeom>
        </p:spPr>
      </p:pic>
      <p:pic>
        <p:nvPicPr>
          <p:cNvPr id="5" name="Content Placeholder 4" descr="A cartoon of two women talking&#10;&#10;Description automatically generated">
            <a:extLst>
              <a:ext uri="{FF2B5EF4-FFF2-40B4-BE49-F238E27FC236}">
                <a16:creationId xmlns:a16="http://schemas.microsoft.com/office/drawing/2014/main" id="{2DC73FCC-D835-B676-B590-110D8855DB5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r="-2" b="-2"/>
          <a:stretch/>
        </p:blipFill>
        <p:spPr>
          <a:xfrm rot="21420000">
            <a:off x="5513734" y="-147441"/>
            <a:ext cx="5546949" cy="3339160"/>
          </a:xfrm>
          <a:custGeom>
            <a:avLst/>
            <a:gdLst/>
            <a:ahLst/>
            <a:cxnLst/>
            <a:rect l="l" t="t" r="r" b="b"/>
            <a:pathLst>
              <a:path w="5546949" h="3339160">
                <a:moveTo>
                  <a:pt x="0" y="0"/>
                </a:moveTo>
                <a:lnTo>
                  <a:pt x="5546949" y="290703"/>
                </a:lnTo>
                <a:lnTo>
                  <a:pt x="5546948" y="3339160"/>
                </a:lnTo>
                <a:lnTo>
                  <a:pt x="0" y="3339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03728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9"/>
          <p:cNvSpPr txBox="1">
            <a:spLocks noGrp="1"/>
          </p:cNvSpPr>
          <p:nvPr>
            <p:ph type="title"/>
          </p:nvPr>
        </p:nvSpPr>
        <p:spPr>
          <a:xfrm>
            <a:off x="550861" y="549275"/>
            <a:ext cx="11091600" cy="1332000"/>
          </a:xfrm>
          <a:noFill/>
          <a:ln>
            <a:noFill/>
          </a:ln>
        </p:spPr>
        <p:txBody>
          <a:bodyPr spcFirstLastPara="1" vert="horz" wrap="square" lIns="0" tIns="0" rIns="0" bIns="0" rtlCol="0" anchor="t" anchorCtr="0">
            <a:normAutofit/>
          </a:bodyPr>
          <a:lstStyle/>
          <a:p>
            <a:r>
              <a:rPr lang="en-US" dirty="0"/>
              <a:t>Dynamics of Advocacy</a:t>
            </a:r>
          </a:p>
        </p:txBody>
      </p:sp>
      <p:grpSp>
        <p:nvGrpSpPr>
          <p:cNvPr id="342" name="Google Shape;342;p39"/>
          <p:cNvGrpSpPr/>
          <p:nvPr/>
        </p:nvGrpSpPr>
        <p:grpSpPr>
          <a:xfrm>
            <a:off x="4602684" y="1236618"/>
            <a:ext cx="2986633" cy="4856207"/>
            <a:chOff x="4051820" y="0"/>
            <a:chExt cx="2986633" cy="4856207"/>
          </a:xfrm>
        </p:grpSpPr>
        <p:sp>
          <p:nvSpPr>
            <p:cNvPr id="343" name="Google Shape;343;p39"/>
            <p:cNvSpPr/>
            <p:nvPr/>
          </p:nvSpPr>
          <p:spPr>
            <a:xfrm>
              <a:off x="4701031" y="0"/>
              <a:ext cx="2337422" cy="23377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412" y="60000"/>
                  </a:moveTo>
                  <a:lnTo>
                    <a:pt x="8412" y="60000"/>
                  </a:lnTo>
                  <a:cubicBezTo>
                    <a:pt x="8412" y="32962"/>
                    <a:pt x="29287" y="10511"/>
                    <a:pt x="56253" y="8547"/>
                  </a:cubicBezTo>
                  <a:cubicBezTo>
                    <a:pt x="83219" y="6583"/>
                    <a:pt x="107126" y="25773"/>
                    <a:pt x="111044" y="52526"/>
                  </a:cubicBezTo>
                  <a:cubicBezTo>
                    <a:pt x="114961" y="79279"/>
                    <a:pt x="97559" y="104517"/>
                    <a:pt x="71162" y="110367"/>
                  </a:cubicBezTo>
                  <a:lnTo>
                    <a:pt x="70593" y="118429"/>
                  </a:lnTo>
                  <a:lnTo>
                    <a:pt x="56830" y="104890"/>
                  </a:lnTo>
                  <a:lnTo>
                    <a:pt x="72706" y="88508"/>
                  </a:lnTo>
                  <a:lnTo>
                    <a:pt x="72145" y="96445"/>
                  </a:lnTo>
                  <a:cubicBezTo>
                    <a:pt x="90761" y="90240"/>
                    <a:pt x="101708" y="70999"/>
                    <a:pt x="97532" y="51824"/>
                  </a:cubicBezTo>
                  <a:cubicBezTo>
                    <a:pt x="93356" y="32649"/>
                    <a:pt x="75399" y="19705"/>
                    <a:pt x="55889" y="21805"/>
                  </a:cubicBezTo>
                  <a:cubicBezTo>
                    <a:pt x="36379" y="23906"/>
                    <a:pt x="21588" y="40375"/>
                    <a:pt x="21588" y="60000"/>
                  </a:cubicBezTo>
                  <a:close/>
                </a:path>
              </a:pathLst>
            </a:custGeom>
            <a:solidFill>
              <a:srgbClr val="11BD8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4" name="Google Shape;344;p39"/>
            <p:cNvSpPr/>
            <p:nvPr/>
          </p:nvSpPr>
          <p:spPr>
            <a:xfrm>
              <a:off x="5217678" y="844008"/>
              <a:ext cx="1298860" cy="649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5" name="Google Shape;345;p39"/>
            <p:cNvSpPr txBox="1"/>
            <p:nvPr/>
          </p:nvSpPr>
          <p:spPr>
            <a:xfrm>
              <a:off x="5217678" y="844008"/>
              <a:ext cx="1298860" cy="649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700"/>
              </a:pPr>
              <a:r>
                <a:rPr lang="en" sz="2267" dirty="0">
                  <a:latin typeface="Gill Sans"/>
                  <a:ea typeface="Gill Sans"/>
                  <a:cs typeface="Gill Sans"/>
                  <a:sym typeface="Gill Sans"/>
                </a:rPr>
                <a:t>Subject of Advocacy</a:t>
              </a:r>
              <a:endParaRPr sz="1467" dirty="0"/>
            </a:p>
          </p:txBody>
        </p:sp>
        <p:sp>
          <p:nvSpPr>
            <p:cNvPr id="346" name="Google Shape;346;p39"/>
            <p:cNvSpPr/>
            <p:nvPr/>
          </p:nvSpPr>
          <p:spPr>
            <a:xfrm>
              <a:off x="4051820" y="1343227"/>
              <a:ext cx="2337422" cy="23377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481" y="23524"/>
                  </a:moveTo>
                  <a:lnTo>
                    <a:pt x="87165" y="32840"/>
                  </a:lnTo>
                  <a:cubicBezTo>
                    <a:pt x="75945" y="21617"/>
                    <a:pt x="58981" y="18448"/>
                    <a:pt x="44467" y="24865"/>
                  </a:cubicBezTo>
                  <a:cubicBezTo>
                    <a:pt x="29954" y="31283"/>
                    <a:pt x="20881" y="45964"/>
                    <a:pt x="21631" y="61816"/>
                  </a:cubicBezTo>
                  <a:cubicBezTo>
                    <a:pt x="22381" y="77668"/>
                    <a:pt x="32801" y="91427"/>
                    <a:pt x="47855" y="96445"/>
                  </a:cubicBezTo>
                  <a:lnTo>
                    <a:pt x="47294" y="88508"/>
                  </a:lnTo>
                  <a:lnTo>
                    <a:pt x="63170" y="104890"/>
                  </a:lnTo>
                  <a:lnTo>
                    <a:pt x="49407" y="118429"/>
                  </a:lnTo>
                  <a:lnTo>
                    <a:pt x="48838" y="110367"/>
                  </a:lnTo>
                  <a:lnTo>
                    <a:pt x="48838" y="110367"/>
                  </a:lnTo>
                  <a:cubicBezTo>
                    <a:pt x="27395" y="105615"/>
                    <a:pt x="11311" y="87806"/>
                    <a:pt x="8761" y="65990"/>
                  </a:cubicBezTo>
                  <a:cubicBezTo>
                    <a:pt x="6211" y="44174"/>
                    <a:pt x="17753" y="23136"/>
                    <a:pt x="37522" y="13566"/>
                  </a:cubicBezTo>
                  <a:cubicBezTo>
                    <a:pt x="57291" y="3995"/>
                    <a:pt x="80952" y="7992"/>
                    <a:pt x="96481" y="23524"/>
                  </a:cubicBezTo>
                  <a:close/>
                </a:path>
              </a:pathLst>
            </a:custGeom>
            <a:solidFill>
              <a:srgbClr val="11BD8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7" name="Google Shape;347;p39"/>
            <p:cNvSpPr/>
            <p:nvPr/>
          </p:nvSpPr>
          <p:spPr>
            <a:xfrm>
              <a:off x="4571101" y="2195006"/>
              <a:ext cx="1298860" cy="649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48" name="Google Shape;348;p39"/>
            <p:cNvSpPr txBox="1"/>
            <p:nvPr/>
          </p:nvSpPr>
          <p:spPr>
            <a:xfrm>
              <a:off x="4571101" y="2195006"/>
              <a:ext cx="1298860" cy="649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700"/>
              </a:pPr>
              <a:r>
                <a:rPr lang="en" sz="2267" dirty="0">
                  <a:latin typeface="Gill Sans"/>
                  <a:ea typeface="Gill Sans"/>
                  <a:cs typeface="Gill Sans"/>
                  <a:sym typeface="Gill Sans"/>
                </a:rPr>
                <a:t>Advocate</a:t>
              </a:r>
              <a:endParaRPr sz="1467" dirty="0"/>
            </a:p>
          </p:txBody>
        </p:sp>
        <p:sp>
          <p:nvSpPr>
            <p:cNvPr id="349" name="Google Shape;349;p39"/>
            <p:cNvSpPr/>
            <p:nvPr/>
          </p:nvSpPr>
          <p:spPr>
            <a:xfrm>
              <a:off x="4867394" y="2847194"/>
              <a:ext cx="2008208" cy="2009013"/>
            </a:xfrm>
            <a:prstGeom prst="blockArc">
              <a:avLst>
                <a:gd name="adj1" fmla="val 13500000"/>
                <a:gd name="adj2" fmla="val 10800000"/>
                <a:gd name="adj3" fmla="val 12740"/>
              </a:avLst>
            </a:prstGeom>
            <a:solidFill>
              <a:srgbClr val="11BD8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0" name="Google Shape;350;p39"/>
            <p:cNvSpPr/>
            <p:nvPr/>
          </p:nvSpPr>
          <p:spPr>
            <a:xfrm>
              <a:off x="5220751" y="3547945"/>
              <a:ext cx="1298860" cy="649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51" name="Google Shape;351;p39"/>
            <p:cNvSpPr txBox="1"/>
            <p:nvPr/>
          </p:nvSpPr>
          <p:spPr>
            <a:xfrm>
              <a:off x="5220751" y="3547945"/>
              <a:ext cx="1298860" cy="649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700"/>
              </a:pPr>
              <a:r>
                <a:rPr lang="en" sz="2267" dirty="0">
                  <a:latin typeface="Gill Sans"/>
                  <a:ea typeface="Gill Sans"/>
                  <a:cs typeface="Gill Sans"/>
                  <a:sym typeface="Gill Sans"/>
                </a:rPr>
                <a:t>Target Audience</a:t>
              </a:r>
              <a:endParaRPr sz="1467" dirty="0"/>
            </a:p>
          </p:txBody>
        </p:sp>
      </p:grpSp>
      <p:sp>
        <p:nvSpPr>
          <p:cNvPr id="352" name="Google Shape;352;p39" descr="Arrow labeled &quot;Power &amp; Influence&quot; pointing from &quot;Target Audience&quot; to &quot;Subject of Advocacy&quot;"/>
          <p:cNvSpPr/>
          <p:nvPr/>
        </p:nvSpPr>
        <p:spPr>
          <a:xfrm rot="10800000" flipH="1">
            <a:off x="7672251" y="1621875"/>
            <a:ext cx="2995749" cy="3919117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/>
          </a:solidFill>
          <a:ln w="12700" cap="flat" cmpd="sng">
            <a:solidFill>
              <a:srgbClr val="0D8A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3" name="Google Shape;353;p39" descr="Arrow labeled &quot;Power &amp; Influence&quot; pointing from &quot;Advocate&quot; to &quot;Target Audience&quot;"/>
          <p:cNvSpPr/>
          <p:nvPr/>
        </p:nvSpPr>
        <p:spPr>
          <a:xfrm>
            <a:off x="7672251" y="3753395"/>
            <a:ext cx="1419499" cy="1140823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/>
          </a:solidFill>
          <a:ln w="12700" cap="flat" cmpd="sng">
            <a:solidFill>
              <a:srgbClr val="0D8A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4" name="Google Shape;354;p39" descr="Arrow labeled &quot;Empathy&quot; pointing from &quot;Advocate&quot; to &quot;Subject of Advocacy&quot;"/>
          <p:cNvSpPr/>
          <p:nvPr/>
        </p:nvSpPr>
        <p:spPr>
          <a:xfrm rot="10800000" flipH="1">
            <a:off x="2029097" y="1621877"/>
            <a:ext cx="2412275" cy="1867991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12700" cap="flat" cmpd="sng">
            <a:solidFill>
              <a:srgbClr val="0D8A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5" name="Google Shape;355;p39" descr="Arrow labeled &quot;Empathy&quot; pointing from &quot;Advocate&quot; to &quot;Target Audience&quot;"/>
          <p:cNvSpPr/>
          <p:nvPr/>
        </p:nvSpPr>
        <p:spPr>
          <a:xfrm>
            <a:off x="2029097" y="3753395"/>
            <a:ext cx="2412275" cy="1867989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12700" cap="flat" cmpd="sng">
            <a:solidFill>
              <a:srgbClr val="0D8A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7" name="Google Shape;357;p39"/>
          <p:cNvSpPr txBox="1"/>
          <p:nvPr/>
        </p:nvSpPr>
        <p:spPr>
          <a:xfrm>
            <a:off x="1532710" y="3196047"/>
            <a:ext cx="299574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r"/>
            <a:r>
              <a:rPr lang="en" sz="3600" dirty="0">
                <a:latin typeface="Gill Sans"/>
                <a:ea typeface="Gill Sans"/>
                <a:cs typeface="Gill Sans"/>
                <a:sym typeface="Gill Sans"/>
              </a:rPr>
              <a:t>Empathy</a:t>
            </a:r>
            <a:endParaRPr sz="1467" dirty="0"/>
          </a:p>
        </p:txBody>
      </p:sp>
      <p:sp>
        <p:nvSpPr>
          <p:cNvPr id="358" name="Google Shape;358;p39"/>
          <p:cNvSpPr txBox="1"/>
          <p:nvPr/>
        </p:nvSpPr>
        <p:spPr>
          <a:xfrm>
            <a:off x="7670927" y="3064557"/>
            <a:ext cx="260518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en" sz="3600" dirty="0">
                <a:latin typeface="Gill Sans"/>
                <a:ea typeface="Gill Sans"/>
                <a:cs typeface="Gill Sans"/>
                <a:sym typeface="Gill Sans"/>
              </a:rPr>
              <a:t>Power &amp; Influence</a:t>
            </a:r>
            <a:endParaRPr sz="1467" dirty="0"/>
          </a:p>
        </p:txBody>
      </p:sp>
      <p:sp>
        <p:nvSpPr>
          <p:cNvPr id="361" name="Google Shape;361;p39"/>
          <p:cNvSpPr/>
          <p:nvPr/>
        </p:nvSpPr>
        <p:spPr>
          <a:xfrm>
            <a:off x="4295775" y="0"/>
            <a:ext cx="360000" cy="274637"/>
          </a:xfrm>
          <a:custGeom>
            <a:avLst/>
            <a:gdLst/>
            <a:ahLst/>
            <a:cxnLst/>
            <a:rect l="l" t="t" r="r" b="b"/>
            <a:pathLst>
              <a:path w="360000" h="274638" extrusionOk="0">
                <a:moveTo>
                  <a:pt x="30714" y="0"/>
                </a:moveTo>
                <a:lnTo>
                  <a:pt x="329286" y="0"/>
                </a:lnTo>
                <a:lnTo>
                  <a:pt x="345855" y="24574"/>
                </a:lnTo>
                <a:cubicBezTo>
                  <a:pt x="354963" y="46109"/>
                  <a:pt x="360000" y="69785"/>
                  <a:pt x="360000" y="94638"/>
                </a:cubicBezTo>
                <a:cubicBezTo>
                  <a:pt x="360000" y="194049"/>
                  <a:pt x="279411" y="274638"/>
                  <a:pt x="180000" y="274638"/>
                </a:cubicBezTo>
                <a:cubicBezTo>
                  <a:pt x="80589" y="274638"/>
                  <a:pt x="0" y="194049"/>
                  <a:pt x="0" y="94638"/>
                </a:cubicBezTo>
                <a:cubicBezTo>
                  <a:pt x="0" y="69785"/>
                  <a:pt x="5037" y="46109"/>
                  <a:pt x="14145" y="24574"/>
                </a:cubicBezTo>
                <a:close/>
              </a:path>
            </a:pathLst>
          </a:custGeom>
          <a:gradFill>
            <a:gsLst>
              <a:gs pos="0">
                <a:schemeClr val="dk2"/>
              </a:gs>
              <a:gs pos="60000">
                <a:schemeClr val="dk2"/>
              </a:gs>
              <a:gs pos="100000">
                <a:srgbClr val="746EB3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0"/>
          <p:cNvSpPr txBox="1">
            <a:spLocks noGrp="1"/>
          </p:cNvSpPr>
          <p:nvPr>
            <p:ph type="title"/>
          </p:nvPr>
        </p:nvSpPr>
        <p:spPr>
          <a:xfrm>
            <a:off x="550861" y="549275"/>
            <a:ext cx="11091600" cy="133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rmAutofit/>
          </a:bodyPr>
          <a:lstStyle/>
          <a:p>
            <a:r>
              <a:rPr lang="en" dirty="0"/>
              <a:t>Dynamics of Advocacy</a:t>
            </a:r>
            <a:endParaRPr dirty="0"/>
          </a:p>
          <a:p>
            <a:r>
              <a:rPr lang="en" sz="2533" dirty="0"/>
              <a:t>Example: Veterinarian, Patient, Client</a:t>
            </a:r>
            <a:endParaRPr sz="2533" dirty="0"/>
          </a:p>
        </p:txBody>
      </p:sp>
      <p:grpSp>
        <p:nvGrpSpPr>
          <p:cNvPr id="371" name="Google Shape;371;p40"/>
          <p:cNvGrpSpPr/>
          <p:nvPr/>
        </p:nvGrpSpPr>
        <p:grpSpPr>
          <a:xfrm>
            <a:off x="4602683" y="1236618"/>
            <a:ext cx="2986511" cy="4856295"/>
            <a:chOff x="4051820" y="0"/>
            <a:chExt cx="2986511" cy="4856294"/>
          </a:xfrm>
        </p:grpSpPr>
        <p:sp>
          <p:nvSpPr>
            <p:cNvPr id="372" name="Google Shape;372;p40"/>
            <p:cNvSpPr/>
            <p:nvPr/>
          </p:nvSpPr>
          <p:spPr>
            <a:xfrm>
              <a:off x="4701031" y="0"/>
              <a:ext cx="2337300" cy="23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412" y="60000"/>
                  </a:moveTo>
                  <a:lnTo>
                    <a:pt x="8412" y="60000"/>
                  </a:lnTo>
                  <a:cubicBezTo>
                    <a:pt x="8412" y="32962"/>
                    <a:pt x="29287" y="10510"/>
                    <a:pt x="56253" y="8546"/>
                  </a:cubicBezTo>
                  <a:cubicBezTo>
                    <a:pt x="83218" y="6582"/>
                    <a:pt x="107126" y="25771"/>
                    <a:pt x="111044" y="52524"/>
                  </a:cubicBezTo>
                  <a:cubicBezTo>
                    <a:pt x="114961" y="79278"/>
                    <a:pt x="97560" y="104517"/>
                    <a:pt x="71163" y="110368"/>
                  </a:cubicBezTo>
                  <a:lnTo>
                    <a:pt x="70594" y="118428"/>
                  </a:lnTo>
                  <a:lnTo>
                    <a:pt x="56830" y="104892"/>
                  </a:lnTo>
                  <a:lnTo>
                    <a:pt x="72707" y="88510"/>
                  </a:lnTo>
                  <a:lnTo>
                    <a:pt x="72147" y="96446"/>
                  </a:lnTo>
                  <a:cubicBezTo>
                    <a:pt x="90763" y="90240"/>
                    <a:pt x="101709" y="70999"/>
                    <a:pt x="97532" y="51823"/>
                  </a:cubicBezTo>
                  <a:cubicBezTo>
                    <a:pt x="93355" y="32647"/>
                    <a:pt x="75398" y="19702"/>
                    <a:pt x="55888" y="21803"/>
                  </a:cubicBezTo>
                  <a:cubicBezTo>
                    <a:pt x="36378" y="23904"/>
                    <a:pt x="21588" y="40374"/>
                    <a:pt x="21588" y="60000"/>
                  </a:cubicBezTo>
                  <a:close/>
                </a:path>
              </a:pathLst>
            </a:custGeom>
            <a:solidFill>
              <a:srgbClr val="11BD8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3" name="Google Shape;373;p40"/>
            <p:cNvSpPr/>
            <p:nvPr/>
          </p:nvSpPr>
          <p:spPr>
            <a:xfrm>
              <a:off x="5217678" y="844008"/>
              <a:ext cx="1299000" cy="64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4" name="Google Shape;374;p40"/>
            <p:cNvSpPr txBox="1"/>
            <p:nvPr/>
          </p:nvSpPr>
          <p:spPr>
            <a:xfrm>
              <a:off x="5217678" y="844008"/>
              <a:ext cx="1299000" cy="64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700"/>
              </a:pPr>
              <a:r>
                <a:rPr lang="en" sz="2267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Subject of Advocacy</a:t>
              </a:r>
              <a:endParaRPr sz="1467"/>
            </a:p>
          </p:txBody>
        </p:sp>
        <p:sp>
          <p:nvSpPr>
            <p:cNvPr id="375" name="Google Shape;375;p40"/>
            <p:cNvSpPr/>
            <p:nvPr/>
          </p:nvSpPr>
          <p:spPr>
            <a:xfrm>
              <a:off x="4051820" y="1343227"/>
              <a:ext cx="2337300" cy="233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484" y="23526"/>
                  </a:moveTo>
                  <a:lnTo>
                    <a:pt x="87167" y="32840"/>
                  </a:lnTo>
                  <a:cubicBezTo>
                    <a:pt x="75948" y="21616"/>
                    <a:pt x="58984" y="18446"/>
                    <a:pt x="44470" y="24862"/>
                  </a:cubicBezTo>
                  <a:cubicBezTo>
                    <a:pt x="29956" y="31279"/>
                    <a:pt x="20882" y="45961"/>
                    <a:pt x="21631" y="61814"/>
                  </a:cubicBezTo>
                  <a:cubicBezTo>
                    <a:pt x="22380" y="77667"/>
                    <a:pt x="32799" y="91428"/>
                    <a:pt x="47853" y="96446"/>
                  </a:cubicBezTo>
                  <a:lnTo>
                    <a:pt x="47293" y="88510"/>
                  </a:lnTo>
                  <a:lnTo>
                    <a:pt x="63170" y="104892"/>
                  </a:lnTo>
                  <a:lnTo>
                    <a:pt x="49406" y="118428"/>
                  </a:lnTo>
                  <a:lnTo>
                    <a:pt x="48837" y="110368"/>
                  </a:lnTo>
                  <a:cubicBezTo>
                    <a:pt x="27393" y="105615"/>
                    <a:pt x="11310" y="87805"/>
                    <a:pt x="8761" y="65988"/>
                  </a:cubicBezTo>
                  <a:cubicBezTo>
                    <a:pt x="6211" y="44172"/>
                    <a:pt x="17754" y="23133"/>
                    <a:pt x="37524" y="13564"/>
                  </a:cubicBezTo>
                  <a:cubicBezTo>
                    <a:pt x="57294" y="3994"/>
                    <a:pt x="80955" y="7992"/>
                    <a:pt x="96484" y="23526"/>
                  </a:cubicBezTo>
                  <a:close/>
                </a:path>
              </a:pathLst>
            </a:custGeom>
            <a:solidFill>
              <a:srgbClr val="11BD8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6" name="Google Shape;376;p40"/>
            <p:cNvSpPr/>
            <p:nvPr/>
          </p:nvSpPr>
          <p:spPr>
            <a:xfrm>
              <a:off x="4571101" y="2195006"/>
              <a:ext cx="1299000" cy="64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7" name="Google Shape;377;p40"/>
            <p:cNvSpPr txBox="1"/>
            <p:nvPr/>
          </p:nvSpPr>
          <p:spPr>
            <a:xfrm>
              <a:off x="4571101" y="2195006"/>
              <a:ext cx="1299000" cy="64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700"/>
              </a:pPr>
              <a:r>
                <a:rPr lang="en" sz="2267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Advocate</a:t>
              </a:r>
              <a:endParaRPr sz="1467"/>
            </a:p>
          </p:txBody>
        </p:sp>
        <p:sp>
          <p:nvSpPr>
            <p:cNvPr id="378" name="Google Shape;378;p40"/>
            <p:cNvSpPr/>
            <p:nvPr/>
          </p:nvSpPr>
          <p:spPr>
            <a:xfrm>
              <a:off x="4867394" y="2847194"/>
              <a:ext cx="2008200" cy="2009100"/>
            </a:xfrm>
            <a:prstGeom prst="blockArc">
              <a:avLst>
                <a:gd name="adj1" fmla="val 13500000"/>
                <a:gd name="adj2" fmla="val 10800000"/>
                <a:gd name="adj3" fmla="val 12740"/>
              </a:avLst>
            </a:prstGeom>
            <a:solidFill>
              <a:srgbClr val="11BD8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79" name="Google Shape;379;p40"/>
            <p:cNvSpPr/>
            <p:nvPr/>
          </p:nvSpPr>
          <p:spPr>
            <a:xfrm>
              <a:off x="5220751" y="3547945"/>
              <a:ext cx="1299000" cy="64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380" name="Google Shape;380;p40"/>
            <p:cNvSpPr txBox="1"/>
            <p:nvPr/>
          </p:nvSpPr>
          <p:spPr>
            <a:xfrm>
              <a:off x="5220751" y="3547945"/>
              <a:ext cx="1299000" cy="64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600" tIns="14600" rIns="14600" bIns="146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lt1"/>
                </a:buClr>
                <a:buSzPts val="1700"/>
              </a:pPr>
              <a:r>
                <a:rPr lang="en" sz="2267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Target Audience</a:t>
              </a:r>
              <a:endParaRPr sz="1467"/>
            </a:p>
          </p:txBody>
        </p:sp>
      </p:grpSp>
      <p:sp>
        <p:nvSpPr>
          <p:cNvPr id="381" name="Google Shape;381;p40" descr="Arrow labeled &quot;Power &amp; Influence&quot; pointing from &quot;Target Audience&quot; to &quot;Subject of Advocacy&quot;"/>
          <p:cNvSpPr/>
          <p:nvPr/>
        </p:nvSpPr>
        <p:spPr>
          <a:xfrm rot="10800000" flipH="1">
            <a:off x="7672251" y="1621792"/>
            <a:ext cx="2995600" cy="39192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/>
          </a:solidFill>
          <a:ln w="12700" cap="flat" cmpd="sng">
            <a:solidFill>
              <a:srgbClr val="0D8A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2" name="Google Shape;382;p40" descr="Arrow labeled &quot;Power &amp; Influence&quot; pointing from &quot;Advocate&quot; to &quot;Target Audience&quot;"/>
          <p:cNvSpPr/>
          <p:nvPr/>
        </p:nvSpPr>
        <p:spPr>
          <a:xfrm>
            <a:off x="7672251" y="3753395"/>
            <a:ext cx="1419600" cy="11408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5"/>
          </a:solidFill>
          <a:ln w="12700" cap="flat" cmpd="sng">
            <a:solidFill>
              <a:srgbClr val="0D8A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3" name="Google Shape;383;p40" descr="Arrow labeled &quot;Empathy&quot; pointing from &quot;Advocate&quot; to &quot;Subject of Advocacy&quot;"/>
          <p:cNvSpPr/>
          <p:nvPr/>
        </p:nvSpPr>
        <p:spPr>
          <a:xfrm rot="10800000" flipH="1">
            <a:off x="2029097" y="1621867"/>
            <a:ext cx="2412400" cy="18680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12700" cap="flat" cmpd="sng">
            <a:solidFill>
              <a:srgbClr val="0D8A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4" name="Google Shape;384;p40" descr="Arrow labeled &quot;Empathy&quot; pointing from &quot;Advocate&quot; to &quot;Target Audience&quot;"/>
          <p:cNvSpPr/>
          <p:nvPr/>
        </p:nvSpPr>
        <p:spPr>
          <a:xfrm>
            <a:off x="2029097" y="3753395"/>
            <a:ext cx="2412400" cy="18680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12700" cap="flat" cmpd="sng">
            <a:solidFill>
              <a:srgbClr val="0D8A6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5" name="Google Shape;385;p40"/>
          <p:cNvSpPr txBox="1">
            <a:spLocks noGrp="1"/>
          </p:cNvSpPr>
          <p:nvPr>
            <p:ph type="sldNum" idx="12"/>
          </p:nvPr>
        </p:nvSpPr>
        <p:spPr>
          <a:xfrm>
            <a:off x="9948863" y="6507212"/>
            <a:ext cx="1692400" cy="154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  <p:sp>
        <p:nvSpPr>
          <p:cNvPr id="386" name="Google Shape;386;p40"/>
          <p:cNvSpPr txBox="1"/>
          <p:nvPr/>
        </p:nvSpPr>
        <p:spPr>
          <a:xfrm>
            <a:off x="1532709" y="3196047"/>
            <a:ext cx="2995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r"/>
            <a:r>
              <a:rPr lang="en" sz="3600" dirty="0">
                <a:latin typeface="Gill Sans"/>
                <a:ea typeface="Gill Sans"/>
                <a:cs typeface="Gill Sans"/>
                <a:sym typeface="Gill Sans"/>
              </a:rPr>
              <a:t>Empathy</a:t>
            </a:r>
            <a:endParaRPr sz="1467" dirty="0"/>
          </a:p>
        </p:txBody>
      </p:sp>
      <p:sp>
        <p:nvSpPr>
          <p:cNvPr id="387" name="Google Shape;387;p40"/>
          <p:cNvSpPr txBox="1"/>
          <p:nvPr/>
        </p:nvSpPr>
        <p:spPr>
          <a:xfrm>
            <a:off x="7670927" y="3064557"/>
            <a:ext cx="2605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r>
              <a:rPr lang="en" sz="3600" dirty="0">
                <a:latin typeface="Gill Sans"/>
                <a:ea typeface="Gill Sans"/>
                <a:cs typeface="Gill Sans"/>
                <a:sym typeface="Gill Sans"/>
              </a:rPr>
              <a:t>Power &amp; Influence</a:t>
            </a:r>
            <a:endParaRPr sz="1467" dirty="0"/>
          </a:p>
        </p:txBody>
      </p:sp>
      <p:sp>
        <p:nvSpPr>
          <p:cNvPr id="390" name="Google Shape;390;p40"/>
          <p:cNvSpPr/>
          <p:nvPr/>
        </p:nvSpPr>
        <p:spPr>
          <a:xfrm>
            <a:off x="4295775" y="0"/>
            <a:ext cx="360000" cy="274637"/>
          </a:xfrm>
          <a:custGeom>
            <a:avLst/>
            <a:gdLst/>
            <a:ahLst/>
            <a:cxnLst/>
            <a:rect l="l" t="t" r="r" b="b"/>
            <a:pathLst>
              <a:path w="360000" h="274638" extrusionOk="0">
                <a:moveTo>
                  <a:pt x="30714" y="0"/>
                </a:moveTo>
                <a:lnTo>
                  <a:pt x="329286" y="0"/>
                </a:lnTo>
                <a:lnTo>
                  <a:pt x="345855" y="24574"/>
                </a:lnTo>
                <a:cubicBezTo>
                  <a:pt x="354963" y="46109"/>
                  <a:pt x="360000" y="69785"/>
                  <a:pt x="360000" y="94638"/>
                </a:cubicBezTo>
                <a:cubicBezTo>
                  <a:pt x="360000" y="194049"/>
                  <a:pt x="279411" y="274638"/>
                  <a:pt x="180000" y="274638"/>
                </a:cubicBezTo>
                <a:cubicBezTo>
                  <a:pt x="80589" y="274638"/>
                  <a:pt x="0" y="194049"/>
                  <a:pt x="0" y="94638"/>
                </a:cubicBezTo>
                <a:cubicBezTo>
                  <a:pt x="0" y="69785"/>
                  <a:pt x="5037" y="46109"/>
                  <a:pt x="14145" y="24574"/>
                </a:cubicBezTo>
                <a:close/>
              </a:path>
            </a:pathLst>
          </a:custGeom>
          <a:gradFill>
            <a:gsLst>
              <a:gs pos="0">
                <a:schemeClr val="dk2"/>
              </a:gs>
              <a:gs pos="60000">
                <a:schemeClr val="dk2"/>
              </a:gs>
              <a:gs pos="100000">
                <a:srgbClr val="746EB3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94" name="Google Shape;394;p40"/>
          <p:cNvPicPr preferRelativeResize="0"/>
          <p:nvPr/>
        </p:nvPicPr>
        <p:blipFill rotWithShape="1">
          <a:blip r:embed="rId3">
            <a:alphaModFix/>
          </a:blip>
          <a:srcRect l="60666" t="3778" r="4942" b="45637"/>
          <a:stretch/>
        </p:blipFill>
        <p:spPr>
          <a:xfrm>
            <a:off x="5582845" y="4251605"/>
            <a:ext cx="1699600" cy="17028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5" name="Google Shape;395;p40"/>
          <p:cNvPicPr preferRelativeResize="0"/>
          <p:nvPr/>
        </p:nvPicPr>
        <p:blipFill rotWithShape="1">
          <a:blip r:embed="rId3">
            <a:alphaModFix/>
          </a:blip>
          <a:srcRect l="46992" t="30679" r="18616" b="18736"/>
          <a:stretch/>
        </p:blipFill>
        <p:spPr>
          <a:xfrm>
            <a:off x="5576875" y="1553343"/>
            <a:ext cx="1699600" cy="17028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6" name="Google Shape;396;p40"/>
          <p:cNvPicPr preferRelativeResize="0"/>
          <p:nvPr/>
        </p:nvPicPr>
        <p:blipFill rotWithShape="1">
          <a:blip r:embed="rId3">
            <a:alphaModFix/>
          </a:blip>
          <a:srcRect l="16033" t="18073" r="49575" b="31341"/>
          <a:stretch/>
        </p:blipFill>
        <p:spPr>
          <a:xfrm>
            <a:off x="4913309" y="2898364"/>
            <a:ext cx="1699600" cy="17028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C886762-16F0-4868-B83A-261746214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6" name="Freeform 11">
            <a:extLst>
              <a:ext uri="{FF2B5EF4-FFF2-40B4-BE49-F238E27FC236}">
                <a16:creationId xmlns:a16="http://schemas.microsoft.com/office/drawing/2014/main" id="{D2B54B4E-3454-4B76-B85A-8512B7729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7EFFE965-5586-4889-A74D-3A6080D04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Freeform 25">
            <a:extLst>
              <a:ext uri="{FF2B5EF4-FFF2-40B4-BE49-F238E27FC236}">
                <a16:creationId xmlns:a16="http://schemas.microsoft.com/office/drawing/2014/main" id="{5BC4125D-18D9-4A65-82B6-C24FE943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Freeform 14">
            <a:extLst>
              <a:ext uri="{FF2B5EF4-FFF2-40B4-BE49-F238E27FC236}">
                <a16:creationId xmlns:a16="http://schemas.microsoft.com/office/drawing/2014/main" id="{A86DE327-0F45-4F54-BB6C-68A093CE5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5-Point Star 24">
            <a:extLst>
              <a:ext uri="{FF2B5EF4-FFF2-40B4-BE49-F238E27FC236}">
                <a16:creationId xmlns:a16="http://schemas.microsoft.com/office/drawing/2014/main" id="{795857C2-E6E7-405A-B5A3-4DE3B50A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9EACA9E-8906-4196-8BD2-641FB35B7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18D124B-418D-44DE-BA73-90C617190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36666" cy="68580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DF650842-BA14-4137-95A6-2F419707C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904" y="0"/>
            <a:ext cx="5308097" cy="6576643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DE6DFE-74CB-F8E2-E008-3A1976F20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39" y="1304458"/>
            <a:ext cx="4333118" cy="29017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000"/>
              <a:t>“All advocacy is, at its core, an exercise in empathy.”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68895-DBE9-DC16-5306-99FD9B28910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7039" y="4206239"/>
            <a:ext cx="4333117" cy="10669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Samantha Power</a:t>
            </a:r>
          </a:p>
          <a:p>
            <a:pPr marL="0" indent="0" algn="r"/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Administrator of the U.S. Agency for International Development (USAID)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9A657C2-966C-477E-A494-B7C32AF3DD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162" y="0"/>
            <a:ext cx="5255022" cy="226225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29E0A2-B8BF-4890-8C82-51F2C06C4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163" y="5762147"/>
            <a:ext cx="5266944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0D4AC3-9039-4677-98C7-8034ED12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2" y="450792"/>
            <a:ext cx="5634294" cy="5950008"/>
          </a:xfrm>
          <a:prstGeom prst="rect">
            <a:avLst/>
          </a:prstGeom>
          <a:solidFill>
            <a:schemeClr val="bg1"/>
          </a:solidFill>
          <a:ln w="57150" cmpd="thinThick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Placeholder 8" descr="A person in front of a flag&#10;&#10;Description automatically generated with medium confidence">
            <a:extLst>
              <a:ext uri="{FF2B5EF4-FFF2-40B4-BE49-F238E27FC236}">
                <a16:creationId xmlns:a16="http://schemas.microsoft.com/office/drawing/2014/main" id="{07DFFA92-FBC1-124B-BDC6-D78347361E6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b="14998"/>
          <a:stretch/>
        </p:blipFill>
        <p:spPr>
          <a:xfrm>
            <a:off x="6336120" y="684680"/>
            <a:ext cx="5160018" cy="548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81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C4DAAB9-1F6E-44A6-8EBD-11AA857B2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DA809B9-CA7B-349F-98D3-814907A83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151965"/>
          </a:xfrm>
        </p:spPr>
        <p:txBody>
          <a:bodyPr>
            <a:normAutofit/>
          </a:bodyPr>
          <a:lstStyle/>
          <a:p>
            <a:r>
              <a:rPr lang="en-US" dirty="0"/>
              <a:t>Strategies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600B090F-365C-CDA9-0A49-22267DE37E7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56152901"/>
              </p:ext>
            </p:extLst>
          </p:nvPr>
        </p:nvGraphicFramePr>
        <p:xfrm>
          <a:off x="685800" y="2063750"/>
          <a:ext cx="10793413" cy="3908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1140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hand with colorful light on it&#10;&#10;Description automatically generated with medium confidence">
            <a:extLst>
              <a:ext uri="{FF2B5EF4-FFF2-40B4-BE49-F238E27FC236}">
                <a16:creationId xmlns:a16="http://schemas.microsoft.com/office/drawing/2014/main" id="{9874D4D6-9022-20DE-16F6-AFD06D01CE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1" r="20154"/>
          <a:stretch/>
        </p:blipFill>
        <p:spPr>
          <a:xfrm>
            <a:off x="6918961" y="0"/>
            <a:ext cx="4783688" cy="459365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F6FA7B-9897-6443-5023-0376D73BC7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783080"/>
            <a:ext cx="6035040" cy="3771900"/>
          </a:xfrm>
        </p:spPr>
        <p:txBody>
          <a:bodyPr>
            <a:normAutofit/>
          </a:bodyPr>
          <a:lstStyle/>
          <a:p>
            <a:r>
              <a:rPr lang="en-US" sz="2800" cap="none" dirty="0">
                <a:latin typeface="+mn-lt"/>
              </a:rPr>
              <a:t>When I ask “why” …</a:t>
            </a:r>
          </a:p>
          <a:p>
            <a:pPr lvl="1"/>
            <a:r>
              <a:rPr lang="en-US" sz="2400" cap="none" dirty="0">
                <a:latin typeface="+mn-lt"/>
              </a:rPr>
              <a:t>Did you do that?</a:t>
            </a:r>
          </a:p>
          <a:p>
            <a:pPr lvl="1"/>
            <a:r>
              <a:rPr lang="en-US" sz="2400" cap="none" dirty="0">
                <a:latin typeface="+mn-lt"/>
              </a:rPr>
              <a:t>Do you think/feel that way?</a:t>
            </a:r>
          </a:p>
          <a:p>
            <a:pPr lvl="1"/>
            <a:r>
              <a:rPr lang="en-US" sz="2400" cap="none" dirty="0">
                <a:latin typeface="+mn-lt"/>
              </a:rPr>
              <a:t>Did you go that way?</a:t>
            </a:r>
          </a:p>
          <a:p>
            <a:pPr lvl="1"/>
            <a:endParaRPr lang="en-US" sz="2400" cap="none" dirty="0">
              <a:latin typeface="+mn-lt"/>
            </a:endParaRPr>
          </a:p>
          <a:p>
            <a:r>
              <a:rPr lang="en-US" sz="2800" cap="none" dirty="0">
                <a:latin typeface="+mn-lt"/>
              </a:rPr>
              <a:t>Implicit judgement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BCF07-D862-ADE9-7A4C-6043268A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Shining a light at Shadow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2AD9B-95B2-5203-C264-04620D69FC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The “Why” Trap</a:t>
            </a:r>
          </a:p>
        </p:txBody>
      </p:sp>
    </p:spTree>
    <p:extLst>
      <p:ext uri="{BB962C8B-B14F-4D97-AF65-F5344CB8AC3E}">
        <p14:creationId xmlns:p14="http://schemas.microsoft.com/office/powerpoint/2010/main" val="35362590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F6FA7B-9897-6443-5023-0376D73BC7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600200"/>
            <a:ext cx="10972800" cy="3817620"/>
          </a:xfrm>
        </p:spPr>
        <p:txBody>
          <a:bodyPr>
            <a:normAutofit lnSpcReduction="10000"/>
          </a:bodyPr>
          <a:lstStyle/>
          <a:p>
            <a:r>
              <a:rPr lang="en-US" sz="2800" cap="none" dirty="0">
                <a:latin typeface="+mn-lt"/>
              </a:rPr>
              <a:t>The Response:</a:t>
            </a:r>
          </a:p>
          <a:p>
            <a:pPr lvl="1"/>
            <a:r>
              <a:rPr lang="en-US" sz="2400" cap="none" dirty="0">
                <a:latin typeface="+mn-lt"/>
              </a:rPr>
              <a:t>Hide</a:t>
            </a:r>
          </a:p>
          <a:p>
            <a:pPr lvl="1"/>
            <a:r>
              <a:rPr lang="en-US" sz="2400" cap="none" dirty="0">
                <a:latin typeface="+mn-lt"/>
              </a:rPr>
              <a:t>Repress</a:t>
            </a:r>
          </a:p>
          <a:p>
            <a:pPr lvl="1"/>
            <a:r>
              <a:rPr lang="en-US" sz="2400" cap="none" dirty="0">
                <a:latin typeface="+mn-lt"/>
              </a:rPr>
              <a:t>Deny</a:t>
            </a:r>
          </a:p>
          <a:p>
            <a:pPr lvl="1"/>
            <a:r>
              <a:rPr lang="en-US" sz="2400" cap="none" dirty="0">
                <a:latin typeface="+mn-lt"/>
              </a:rPr>
              <a:t>Project</a:t>
            </a:r>
          </a:p>
          <a:p>
            <a:pPr lvl="1"/>
            <a:r>
              <a:rPr lang="en-US" sz="2400" cap="none" dirty="0">
                <a:latin typeface="+mn-lt"/>
              </a:rPr>
              <a:t>Rationalize</a:t>
            </a:r>
          </a:p>
          <a:p>
            <a:pPr lvl="1"/>
            <a:r>
              <a:rPr lang="en-US" sz="2400" cap="none" dirty="0">
                <a:latin typeface="+mn-lt"/>
              </a:rPr>
              <a:t>Withdraw</a:t>
            </a:r>
          </a:p>
          <a:p>
            <a:pPr lvl="1"/>
            <a:r>
              <a:rPr lang="en-US" sz="2400" cap="none" dirty="0">
                <a:latin typeface="+mn-lt"/>
              </a:rPr>
              <a:t>Defend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BCF07-D862-ADE9-7A4C-6043268A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Shining a light at Shadow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2AD9B-95B2-5203-C264-04620D69FC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The “Why” Trap</a:t>
            </a:r>
          </a:p>
        </p:txBody>
      </p:sp>
    </p:spTree>
    <p:extLst>
      <p:ext uri="{BB962C8B-B14F-4D97-AF65-F5344CB8AC3E}">
        <p14:creationId xmlns:p14="http://schemas.microsoft.com/office/powerpoint/2010/main" val="2270458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F6FA7B-9897-6443-5023-0376D73BC7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600200"/>
            <a:ext cx="9555480" cy="3805310"/>
          </a:xfrm>
        </p:spPr>
        <p:txBody>
          <a:bodyPr>
            <a:normAutofit fontScale="92500" lnSpcReduction="20000"/>
          </a:bodyPr>
          <a:lstStyle/>
          <a:p>
            <a:r>
              <a:rPr lang="en-US" sz="2800" cap="none" dirty="0">
                <a:latin typeface="+mn-lt"/>
              </a:rPr>
              <a:t>Instead…</a:t>
            </a:r>
          </a:p>
          <a:p>
            <a:pPr lvl="1"/>
            <a:r>
              <a:rPr lang="en-US" sz="2400" cap="none" dirty="0">
                <a:latin typeface="+mn-lt"/>
              </a:rPr>
              <a:t>What was your experience?</a:t>
            </a:r>
          </a:p>
          <a:p>
            <a:pPr lvl="1"/>
            <a:r>
              <a:rPr lang="en-US" sz="2400" cap="none" dirty="0">
                <a:latin typeface="+mn-lt"/>
              </a:rPr>
              <a:t>How did you come up with that?</a:t>
            </a:r>
          </a:p>
          <a:p>
            <a:pPr lvl="1"/>
            <a:r>
              <a:rPr lang="en-US" sz="2400" cap="none" dirty="0">
                <a:latin typeface="+mn-lt"/>
              </a:rPr>
              <a:t>What evidence do you have?</a:t>
            </a:r>
          </a:p>
          <a:p>
            <a:pPr lvl="1"/>
            <a:r>
              <a:rPr lang="en-US" sz="2400" cap="none" dirty="0">
                <a:latin typeface="+mn-lt"/>
              </a:rPr>
              <a:t>What did you see/hear/feel (senses)?</a:t>
            </a:r>
          </a:p>
          <a:p>
            <a:pPr lvl="1"/>
            <a:r>
              <a:rPr lang="en-US" sz="2400" cap="none" dirty="0">
                <a:latin typeface="+mn-lt"/>
              </a:rPr>
              <a:t>Who gave you that information?</a:t>
            </a:r>
          </a:p>
          <a:p>
            <a:pPr lvl="1"/>
            <a:r>
              <a:rPr lang="en-US" sz="2400" cap="none" dirty="0">
                <a:latin typeface="+mn-lt"/>
              </a:rPr>
              <a:t>When did that happen?</a:t>
            </a:r>
          </a:p>
          <a:p>
            <a:pPr lvl="1"/>
            <a:r>
              <a:rPr lang="en-US" sz="2400" cap="none" dirty="0">
                <a:latin typeface="+mn-lt"/>
              </a:rPr>
              <a:t>How did you accomplish that?</a:t>
            </a:r>
          </a:p>
          <a:p>
            <a:pPr lvl="2"/>
            <a:r>
              <a:rPr lang="en-US" sz="2200" cap="none" dirty="0">
                <a:latin typeface="+mn-lt"/>
              </a:rPr>
              <a:t>What steps did you take?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BCF07-D862-ADE9-7A4C-6043268A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Shining a light at Shadow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2AD9B-95B2-5203-C264-04620D69FC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The “Why” Trap</a:t>
            </a:r>
          </a:p>
        </p:txBody>
      </p:sp>
    </p:spTree>
    <p:extLst>
      <p:ext uri="{BB962C8B-B14F-4D97-AF65-F5344CB8AC3E}">
        <p14:creationId xmlns:p14="http://schemas.microsoft.com/office/powerpoint/2010/main" val="195961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F6FA7B-9897-6443-5023-0376D73BC7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1783080"/>
            <a:ext cx="8938260" cy="3805310"/>
          </a:xfrm>
        </p:spPr>
        <p:txBody>
          <a:bodyPr>
            <a:normAutofit/>
          </a:bodyPr>
          <a:lstStyle/>
          <a:p>
            <a:r>
              <a:rPr lang="en-US" sz="2200" cap="none" dirty="0">
                <a:latin typeface="+mn-lt"/>
              </a:rPr>
              <a:t>Who …</a:t>
            </a:r>
          </a:p>
          <a:p>
            <a:r>
              <a:rPr lang="en-US" cap="none" dirty="0">
                <a:latin typeface="+mn-lt"/>
              </a:rPr>
              <a:t>What …</a:t>
            </a:r>
          </a:p>
          <a:p>
            <a:r>
              <a:rPr lang="en-US" sz="2200" cap="none" dirty="0">
                <a:latin typeface="+mn-lt"/>
              </a:rPr>
              <a:t>When …</a:t>
            </a:r>
          </a:p>
          <a:p>
            <a:r>
              <a:rPr lang="en-US" cap="none" dirty="0">
                <a:latin typeface="+mn-lt"/>
              </a:rPr>
              <a:t>Where …</a:t>
            </a:r>
          </a:p>
          <a:p>
            <a:r>
              <a:rPr lang="en-US" sz="2200" cap="none" dirty="0">
                <a:latin typeface="+mn-lt"/>
              </a:rPr>
              <a:t>How …</a:t>
            </a:r>
          </a:p>
          <a:p>
            <a:endParaRPr lang="en-US" cap="none" dirty="0">
              <a:latin typeface="+mn-lt"/>
            </a:endParaRPr>
          </a:p>
          <a:p>
            <a:pPr marL="0" indent="0">
              <a:buNone/>
            </a:pPr>
            <a:r>
              <a:rPr lang="en-US" sz="2200" cap="none" dirty="0">
                <a:latin typeface="+mn-lt"/>
              </a:rPr>
              <a:t>Alternative questions to drive towards a common understanding.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BCF07-D862-ADE9-7A4C-6043268A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Shining a light at Shadow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2AD9B-95B2-5203-C264-04620D69FC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The “Why” Trap</a:t>
            </a:r>
          </a:p>
        </p:txBody>
      </p:sp>
    </p:spTree>
    <p:extLst>
      <p:ext uri="{BB962C8B-B14F-4D97-AF65-F5344CB8AC3E}">
        <p14:creationId xmlns:p14="http://schemas.microsoft.com/office/powerpoint/2010/main" val="3973470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C4DAAB9-1F6E-44A6-8EBD-11AA857B2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A6D134-AC3B-AFC7-68AC-84E0885AF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151965"/>
          </a:xfrm>
        </p:spPr>
        <p:txBody>
          <a:bodyPr>
            <a:normAutofit/>
          </a:bodyPr>
          <a:lstStyle/>
          <a:p>
            <a:r>
              <a:rPr lang="en-US" dirty="0"/>
              <a:t>Imago Dialog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BC3FFCD9-FB9A-0F0B-EC8A-D29699E08BD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15569340"/>
              </p:ext>
            </p:extLst>
          </p:nvPr>
        </p:nvGraphicFramePr>
        <p:xfrm>
          <a:off x="685800" y="2063750"/>
          <a:ext cx="10793413" cy="3908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81166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1030">
            <a:extLst>
              <a:ext uri="{FF2B5EF4-FFF2-40B4-BE49-F238E27FC236}">
                <a16:creationId xmlns:a16="http://schemas.microsoft.com/office/drawing/2014/main" id="{1BCAD38B-5F61-4FEB-A1D1-5FC0D666D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C04E869F-EBC2-416E-8FB7-4F6A45F66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26" name="Picture 2" descr="Everything you need to know about Tower Bridge - Let Me Show You London">
            <a:extLst>
              <a:ext uri="{FF2B5EF4-FFF2-40B4-BE49-F238E27FC236}">
                <a16:creationId xmlns:a16="http://schemas.microsoft.com/office/drawing/2014/main" id="{99BED9CD-40F4-948F-8F8B-6F76B5F8BA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t="22597" r="7234" b="15249"/>
          <a:stretch/>
        </p:blipFill>
        <p:spPr bwMode="auto">
          <a:xfrm>
            <a:off x="-32014" y="-135172"/>
            <a:ext cx="11763766" cy="569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Freeform 9">
            <a:extLst>
              <a:ext uri="{FF2B5EF4-FFF2-40B4-BE49-F238E27FC236}">
                <a16:creationId xmlns:a16="http://schemas.microsoft.com/office/drawing/2014/main" id="{7D1C9B27-27B9-4E9E-82C8-6F9B7D12B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525" y="0"/>
            <a:ext cx="11763766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A6D134-AC3B-AFC7-68AC-84E0885AF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>
            <a:normAutofit/>
          </a:bodyPr>
          <a:lstStyle/>
          <a:p>
            <a:r>
              <a:rPr lang="en-US" dirty="0"/>
              <a:t>Value Connections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06925B-15C3-22F2-86E4-469E3A417D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78537" y="1987652"/>
            <a:ext cx="5337957" cy="2444210"/>
          </a:xfrm>
        </p:spPr>
        <p:txBody>
          <a:bodyPr>
            <a:normAutofit/>
          </a:bodyPr>
          <a:lstStyle/>
          <a:p>
            <a:r>
              <a:rPr lang="en-US" sz="2400" dirty="0"/>
              <a:t>Building a bridge of common ground</a:t>
            </a:r>
          </a:p>
          <a:p>
            <a:r>
              <a:rPr lang="en-US" sz="2400" dirty="0"/>
              <a:t>Identify Shared interests or Values</a:t>
            </a:r>
          </a:p>
          <a:p>
            <a:pPr lvl="1"/>
            <a:r>
              <a:rPr lang="en-US" sz="2000" dirty="0"/>
              <a:t>Values as the anchor towers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7E9AE32D-417D-4951-BD6D-383A7A5E6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600215"/>
            <a:ext cx="11731752" cy="780581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66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B4B80D1-0E62-3F0A-ED99-3860C9EC8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Alex Bender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B11235-7D87-880B-4942-87E2C8E81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4247468"/>
            <a:ext cx="8554792" cy="1140644"/>
          </a:xfrm>
        </p:spPr>
        <p:txBody>
          <a:bodyPr/>
          <a:lstStyle/>
          <a:p>
            <a:r>
              <a:rPr lang="en-US" dirty="0">
                <a:hlinkClick r:id="rId2"/>
              </a:rPr>
              <a:t>Alex.Bender@advocacyLeadership.com</a:t>
            </a:r>
            <a:endParaRPr lang="en-US" dirty="0"/>
          </a:p>
          <a:p>
            <a:r>
              <a:rPr lang="en-US" dirty="0">
                <a:hlinkClick r:id="rId3"/>
              </a:rPr>
              <a:t>https://advocacyleadership.com/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AB76BBC7-F7BE-0BDF-05BA-D2D95C834C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782" y="3389518"/>
            <a:ext cx="1998593" cy="199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51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6021D7-6388-D98B-E883-2D20B72C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7FEFEA-E7D6-38C1-35DD-3E58638B57D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https://imagoworks.com/the-imago-dialogue/steps/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AB6C037B-16DB-55CA-BA95-4EF1B2DA4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024" y="3508513"/>
            <a:ext cx="1780595" cy="178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930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371</TotalTime>
  <Words>628</Words>
  <Application>Microsoft Office PowerPoint</Application>
  <PresentationFormat>Widescreen</PresentationFormat>
  <Paragraphs>106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Georgia</vt:lpstr>
      <vt:lpstr>Gill Sans</vt:lpstr>
      <vt:lpstr>Impact</vt:lpstr>
      <vt:lpstr>Play</vt:lpstr>
      <vt:lpstr>Main Event</vt:lpstr>
      <vt:lpstr>Breaking Barriers:  Overcoming Psychological Hurdles in Advocacy </vt:lpstr>
      <vt:lpstr>Clash to Connection</vt:lpstr>
      <vt:lpstr>Dynamics of Advocacy</vt:lpstr>
      <vt:lpstr>Dynamics of Advocacy Example: Veterinarian, Patient, Client</vt:lpstr>
      <vt:lpstr>“All advocacy is, at its core, an exercise in empathy.”</vt:lpstr>
      <vt:lpstr>Strategies</vt:lpstr>
      <vt:lpstr>Shining a light at Shadow</vt:lpstr>
      <vt:lpstr>Shining a light at Shadow</vt:lpstr>
      <vt:lpstr>Shining a light at Shadow</vt:lpstr>
      <vt:lpstr>Shining a light at Shadow</vt:lpstr>
      <vt:lpstr>Imago Dialog</vt:lpstr>
      <vt:lpstr>Value Connections</vt:lpstr>
      <vt:lpstr>Alex Bender</vt:lpstr>
      <vt:lpstr>Appendix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Bender</dc:creator>
  <cp:lastModifiedBy>Alex Bender</cp:lastModifiedBy>
  <cp:revision>10</cp:revision>
  <dcterms:created xsi:type="dcterms:W3CDTF">2024-07-27T22:19:24Z</dcterms:created>
  <dcterms:modified xsi:type="dcterms:W3CDTF">2024-10-05T03:31:07Z</dcterms:modified>
</cp:coreProperties>
</file>